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8288000" cy="10287000"/>
  <p:notesSz cx="6858000" cy="9144000"/>
  <p:embeddedFontLst>
    <p:embeddedFont>
      <p:font typeface="Amiko" panose="020B0604020202020204" charset="0"/>
      <p:regular r:id="rId17"/>
    </p:embeddedFont>
    <p:embeddedFont>
      <p:font typeface="Amiko Bold" panose="020B0604020202020204" charset="0"/>
      <p:regular r:id="rId18"/>
    </p:embeddedFont>
    <p:embeddedFont>
      <p:font typeface="Amiko Ultra-Bold" panose="020B0604020202020204" charset="0"/>
      <p:regular r:id="rId19"/>
    </p:embeddedFont>
    <p:embeddedFont>
      <p:font typeface="Anastasia Script" panose="020B0604020202020204" charset="0"/>
      <p:regular r:id="rId20"/>
    </p:embeddedFont>
    <p:embeddedFont>
      <p:font typeface="Montserrat Light Bold" panose="020B0604020202020204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Sugo Display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D7353-DB29-4362-88CD-99B58CBDBDA5}" v="4" dt="2024-02-29T15:40:36.5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ASO GADDI" userId="S::tommaso.gaddi@istitutobachelet.edu.it::c983f15a-1d9c-4f0e-a097-9716d6ad7caf" providerId="AD" clId="Web-{3EAD7353-DB29-4362-88CD-99B58CBDBDA5}"/>
    <pc:docChg chg="modSld">
      <pc:chgData name="TOMMASO GADDI" userId="S::tommaso.gaddi@istitutobachelet.edu.it::c983f15a-1d9c-4f0e-a097-9716d6ad7caf" providerId="AD" clId="Web-{3EAD7353-DB29-4362-88CD-99B58CBDBDA5}" dt="2024-02-29T15:40:32.704" v="1" actId="20577"/>
      <pc:docMkLst>
        <pc:docMk/>
      </pc:docMkLst>
      <pc:sldChg chg="modSp">
        <pc:chgData name="TOMMASO GADDI" userId="S::tommaso.gaddi@istitutobachelet.edu.it::c983f15a-1d9c-4f0e-a097-9716d6ad7caf" providerId="AD" clId="Web-{3EAD7353-DB29-4362-88CD-99B58CBDBDA5}" dt="2024-02-29T15:40:32.704" v="1" actId="20577"/>
        <pc:sldMkLst>
          <pc:docMk/>
          <pc:sldMk cId="0" sldId="256"/>
        </pc:sldMkLst>
        <pc:spChg chg="mod">
          <ac:chgData name="TOMMASO GADDI" userId="S::tommaso.gaddi@istitutobachelet.edu.it::c983f15a-1d9c-4f0e-a097-9716d6ad7caf" providerId="AD" clId="Web-{3EAD7353-DB29-4362-88CD-99B58CBDBDA5}" dt="2024-02-29T15:40:32.704" v="1" actId="20577"/>
          <ac:spMkLst>
            <pc:docMk/>
            <pc:sldMk cId="0" sldId="256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4.svg"/><Relationship Id="rId5" Type="http://schemas.openxmlformats.org/officeDocument/2006/relationships/image" Target="../media/image30.png"/><Relationship Id="rId10" Type="http://schemas.openxmlformats.org/officeDocument/2006/relationships/image" Target="../media/image53.png"/><Relationship Id="rId4" Type="http://schemas.openxmlformats.org/officeDocument/2006/relationships/image" Target="../media/image49.sv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12" Type="http://schemas.openxmlformats.org/officeDocument/2006/relationships/hyperlink" Target="https://www.aquariumbcn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hyperlink" Target="https://www.holabarcelona.com/it/tickets/hola-bcn-barcellona-travel-card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booking.com/Share-IJyeep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getyourguide.it/barcellona-l45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40.jpe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734279" y="490930"/>
            <a:ext cx="16819441" cy="9514689"/>
            <a:chOff x="0" y="0"/>
            <a:chExt cx="22425921" cy="12686252"/>
          </a:xfrm>
        </p:grpSpPr>
        <p:sp>
          <p:nvSpPr>
            <p:cNvPr id="4" name="Freeform 4"/>
            <p:cNvSpPr/>
            <p:nvPr/>
          </p:nvSpPr>
          <p:spPr>
            <a:xfrm flipH="1">
              <a:off x="18129687" y="63500"/>
              <a:ext cx="4296235" cy="12622752"/>
            </a:xfrm>
            <a:custGeom>
              <a:avLst/>
              <a:gdLst/>
              <a:ahLst/>
              <a:cxnLst/>
              <a:rect l="l" t="t" r="r" b="b"/>
              <a:pathLst>
                <a:path w="4296235" h="12622752">
                  <a:moveTo>
                    <a:pt x="4296234" y="0"/>
                  </a:moveTo>
                  <a:lnTo>
                    <a:pt x="0" y="0"/>
                  </a:lnTo>
                  <a:lnTo>
                    <a:pt x="0" y="12622752"/>
                  </a:lnTo>
                  <a:lnTo>
                    <a:pt x="4296234" y="12622752"/>
                  </a:lnTo>
                  <a:lnTo>
                    <a:pt x="4296234" y="0"/>
                  </a:lnTo>
                  <a:close/>
                </a:path>
              </a:pathLst>
            </a:custGeom>
            <a:blipFill>
              <a:blip r:embed="rId3"/>
              <a:stretch>
                <a:fillRect r="-340429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8921873" cy="12622752"/>
            </a:xfrm>
            <a:custGeom>
              <a:avLst/>
              <a:gdLst/>
              <a:ahLst/>
              <a:cxnLst/>
              <a:rect l="l" t="t" r="r" b="b"/>
              <a:pathLst>
                <a:path w="18921873" h="12622752">
                  <a:moveTo>
                    <a:pt x="18921873" y="0"/>
                  </a:moveTo>
                  <a:lnTo>
                    <a:pt x="0" y="0"/>
                  </a:lnTo>
                  <a:lnTo>
                    <a:pt x="0" y="12622752"/>
                  </a:lnTo>
                  <a:lnTo>
                    <a:pt x="18921873" y="12622752"/>
                  </a:lnTo>
                  <a:lnTo>
                    <a:pt x="18921873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Freeform 6"/>
          <p:cNvSpPr/>
          <p:nvPr/>
        </p:nvSpPr>
        <p:spPr>
          <a:xfrm rot="-68087">
            <a:off x="9152479" y="596354"/>
            <a:ext cx="848479" cy="864692"/>
          </a:xfrm>
          <a:custGeom>
            <a:avLst/>
            <a:gdLst/>
            <a:ahLst/>
            <a:cxnLst/>
            <a:rect l="l" t="t" r="r" b="b"/>
            <a:pathLst>
              <a:path w="848479" h="864692">
                <a:moveTo>
                  <a:pt x="0" y="0"/>
                </a:moveTo>
                <a:lnTo>
                  <a:pt x="848479" y="0"/>
                </a:lnTo>
                <a:lnTo>
                  <a:pt x="848479" y="864692"/>
                </a:lnTo>
                <a:lnTo>
                  <a:pt x="0" y="864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1434356" y="1216082"/>
            <a:ext cx="6412092" cy="8789537"/>
          </a:xfrm>
          <a:custGeom>
            <a:avLst/>
            <a:gdLst/>
            <a:ahLst/>
            <a:cxnLst/>
            <a:rect l="l" t="t" r="r" b="b"/>
            <a:pathLst>
              <a:path w="6412092" h="8789537">
                <a:moveTo>
                  <a:pt x="0" y="0"/>
                </a:moveTo>
                <a:lnTo>
                  <a:pt x="6412092" y="0"/>
                </a:lnTo>
                <a:lnTo>
                  <a:pt x="6412092" y="8789538"/>
                </a:lnTo>
                <a:lnTo>
                  <a:pt x="0" y="8789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1835600" y="3215592"/>
            <a:ext cx="9133628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30"/>
              </a:lnSpc>
              <a:spcBef>
                <a:spcPct val="0"/>
              </a:spcBef>
            </a:pPr>
            <a:r>
              <a:rPr lang="en-US" sz="9000" spc="-90" dirty="0">
                <a:solidFill>
                  <a:srgbClr val="000000"/>
                </a:solidFill>
                <a:latin typeface="Anastasia Script"/>
              </a:rPr>
              <a:t>Barcellona, la </a:t>
            </a:r>
            <a:r>
              <a:rPr lang="en-US" sz="9000" spc="-90" dirty="0" err="1">
                <a:solidFill>
                  <a:srgbClr val="000000"/>
                </a:solidFill>
                <a:latin typeface="Anastasia Script"/>
              </a:rPr>
              <a:t>cosmopolita</a:t>
            </a:r>
            <a:r>
              <a:rPr lang="en-US" sz="9000" spc="-90" dirty="0">
                <a:solidFill>
                  <a:srgbClr val="000000"/>
                </a:solidFill>
                <a:latin typeface="Anastasia Script"/>
              </a:rPr>
              <a:t> </a:t>
            </a:r>
            <a:r>
              <a:rPr lang="en-US" sz="9000" spc="-90" dirty="0" err="1">
                <a:solidFill>
                  <a:srgbClr val="000000"/>
                </a:solidFill>
                <a:latin typeface="Anastasia Script"/>
              </a:rPr>
              <a:t>capitale</a:t>
            </a:r>
            <a:r>
              <a:rPr lang="en-US" sz="9000" spc="-90" dirty="0">
                <a:solidFill>
                  <a:srgbClr val="000000"/>
                </a:solidFill>
                <a:latin typeface="Anastasia Script"/>
              </a:rPr>
              <a:t> </a:t>
            </a:r>
            <a:r>
              <a:rPr lang="en-US" sz="9000" spc="-90" dirty="0" err="1">
                <a:solidFill>
                  <a:srgbClr val="000000"/>
                </a:solidFill>
                <a:latin typeface="Anastasia Script"/>
              </a:rPr>
              <a:t>della</a:t>
            </a:r>
            <a:r>
              <a:rPr lang="en-US" sz="9000" spc="-90" dirty="0">
                <a:solidFill>
                  <a:srgbClr val="000000"/>
                </a:solidFill>
                <a:latin typeface="Anastasia Script"/>
              </a:rPr>
              <a:t> Catalogna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5400000" flipH="1" flipV="1">
            <a:off x="1260953" y="-995503"/>
            <a:ext cx="10238888" cy="12229895"/>
          </a:xfrm>
          <a:custGeom>
            <a:avLst/>
            <a:gdLst/>
            <a:ahLst/>
            <a:cxnLst/>
            <a:rect l="l" t="t" r="r" b="b"/>
            <a:pathLst>
              <a:path w="18332969" h="12229895">
                <a:moveTo>
                  <a:pt x="18332969" y="12229895"/>
                </a:moveTo>
                <a:lnTo>
                  <a:pt x="0" y="12229895"/>
                </a:lnTo>
                <a:lnTo>
                  <a:pt x="0" y="0"/>
                </a:lnTo>
                <a:lnTo>
                  <a:pt x="18332969" y="0"/>
                </a:lnTo>
                <a:lnTo>
                  <a:pt x="18332969" y="12229895"/>
                </a:lnTo>
                <a:close/>
              </a:path>
            </a:pathLst>
          </a:custGeom>
          <a:blipFill>
            <a:blip r:embed="rId3"/>
            <a:stretch>
              <a:fillRect l="-6888" r="-72164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8" name="Freeform 8"/>
          <p:cNvSpPr/>
          <p:nvPr/>
        </p:nvSpPr>
        <p:spPr>
          <a:xfrm>
            <a:off x="2382248" y="2492483"/>
            <a:ext cx="14877052" cy="7438526"/>
          </a:xfrm>
          <a:custGeom>
            <a:avLst/>
            <a:gdLst/>
            <a:ahLst/>
            <a:cxnLst/>
            <a:rect l="l" t="t" r="r" b="b"/>
            <a:pathLst>
              <a:path w="14877052" h="7438526">
                <a:moveTo>
                  <a:pt x="0" y="0"/>
                </a:moveTo>
                <a:lnTo>
                  <a:pt x="14877052" y="0"/>
                </a:lnTo>
                <a:lnTo>
                  <a:pt x="14877052" y="7438526"/>
                </a:lnTo>
                <a:lnTo>
                  <a:pt x="0" y="7438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3061526" y="48112"/>
            <a:ext cx="8558583" cy="211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402B2B"/>
                </a:solidFill>
                <a:latin typeface="Sugo Display"/>
              </a:rPr>
              <a:t>Mappa</a:t>
            </a:r>
          </a:p>
        </p:txBody>
      </p:sp>
      <p:sp>
        <p:nvSpPr>
          <p:cNvPr id="7" name="Freeform 7"/>
          <p:cNvSpPr/>
          <p:nvPr/>
        </p:nvSpPr>
        <p:spPr>
          <a:xfrm rot="18197439">
            <a:off x="16444788" y="899305"/>
            <a:ext cx="844843" cy="3186356"/>
          </a:xfrm>
          <a:custGeom>
            <a:avLst/>
            <a:gdLst/>
            <a:ahLst/>
            <a:cxnLst/>
            <a:rect l="l" t="t" r="r" b="b"/>
            <a:pathLst>
              <a:path w="1472888" h="3813303">
                <a:moveTo>
                  <a:pt x="0" y="0"/>
                </a:moveTo>
                <a:lnTo>
                  <a:pt x="1472889" y="0"/>
                </a:lnTo>
                <a:lnTo>
                  <a:pt x="1472889" y="3813303"/>
                </a:lnTo>
                <a:lnTo>
                  <a:pt x="0" y="38133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" name="TextBox 3"/>
          <p:cNvSpPr txBox="1"/>
          <p:nvPr/>
        </p:nvSpPr>
        <p:spPr>
          <a:xfrm>
            <a:off x="3545468" y="141927"/>
            <a:ext cx="11482881" cy="211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 spc="326">
                <a:solidFill>
                  <a:srgbClr val="FFFBF2"/>
                </a:solidFill>
                <a:latin typeface="Sugo Display"/>
              </a:rPr>
              <a:t>Spese </a:t>
            </a:r>
          </a:p>
        </p:txBody>
      </p:sp>
      <p:sp>
        <p:nvSpPr>
          <p:cNvPr id="4" name="Freeform 4"/>
          <p:cNvSpPr/>
          <p:nvPr/>
        </p:nvSpPr>
        <p:spPr>
          <a:xfrm>
            <a:off x="4545296" y="2353026"/>
            <a:ext cx="8507487" cy="262959"/>
          </a:xfrm>
          <a:custGeom>
            <a:avLst/>
            <a:gdLst/>
            <a:ahLst/>
            <a:cxnLst/>
            <a:rect l="l" t="t" r="r" b="b"/>
            <a:pathLst>
              <a:path w="8507487" h="262959">
                <a:moveTo>
                  <a:pt x="0" y="0"/>
                </a:moveTo>
                <a:lnTo>
                  <a:pt x="8507487" y="0"/>
                </a:lnTo>
                <a:lnTo>
                  <a:pt x="8507487" y="262958"/>
                </a:lnTo>
                <a:lnTo>
                  <a:pt x="0" y="262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36745" y="2364002"/>
            <a:ext cx="18251255" cy="7922998"/>
          </a:xfrm>
          <a:custGeom>
            <a:avLst/>
            <a:gdLst/>
            <a:ahLst/>
            <a:cxnLst/>
            <a:rect l="l" t="t" r="r" b="b"/>
            <a:pathLst>
              <a:path w="18251255" h="8740457">
                <a:moveTo>
                  <a:pt x="0" y="0"/>
                </a:moveTo>
                <a:lnTo>
                  <a:pt x="18251255" y="0"/>
                </a:lnTo>
                <a:lnTo>
                  <a:pt x="18251255" y="8740457"/>
                </a:lnTo>
                <a:lnTo>
                  <a:pt x="0" y="87404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12" b="-13251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3" name="Freeform 13"/>
          <p:cNvSpPr/>
          <p:nvPr/>
        </p:nvSpPr>
        <p:spPr>
          <a:xfrm>
            <a:off x="36745" y="119045"/>
            <a:ext cx="7315200" cy="3947050"/>
          </a:xfrm>
          <a:custGeom>
            <a:avLst/>
            <a:gdLst/>
            <a:ahLst/>
            <a:cxnLst/>
            <a:rect l="l" t="t" r="r" b="b"/>
            <a:pathLst>
              <a:path w="7315200" h="3947050">
                <a:moveTo>
                  <a:pt x="0" y="0"/>
                </a:moveTo>
                <a:lnTo>
                  <a:pt x="7315200" y="0"/>
                </a:lnTo>
                <a:lnTo>
                  <a:pt x="7315200" y="3947050"/>
                </a:lnTo>
                <a:lnTo>
                  <a:pt x="0" y="3947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14097001" y="5143500"/>
            <a:ext cx="3849914" cy="3757873"/>
          </a:xfrm>
          <a:custGeom>
            <a:avLst/>
            <a:gdLst/>
            <a:ahLst/>
            <a:cxnLst/>
            <a:rect l="l" t="t" r="r" b="b"/>
            <a:pathLst>
              <a:path w="3273593" h="3273593">
                <a:moveTo>
                  <a:pt x="0" y="0"/>
                </a:moveTo>
                <a:lnTo>
                  <a:pt x="3273593" y="0"/>
                </a:lnTo>
                <a:lnTo>
                  <a:pt x="3273593" y="3273593"/>
                </a:lnTo>
                <a:lnTo>
                  <a:pt x="0" y="3273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 rot="752354">
            <a:off x="13480104" y="794473"/>
            <a:ext cx="4106732" cy="2666546"/>
          </a:xfrm>
          <a:custGeom>
            <a:avLst/>
            <a:gdLst/>
            <a:ahLst/>
            <a:cxnLst/>
            <a:rect l="l" t="t" r="r" b="b"/>
            <a:pathLst>
              <a:path w="3115193" h="1993724">
                <a:moveTo>
                  <a:pt x="0" y="0"/>
                </a:moveTo>
                <a:lnTo>
                  <a:pt x="3115193" y="0"/>
                </a:lnTo>
                <a:lnTo>
                  <a:pt x="3115193" y="1993724"/>
                </a:lnTo>
                <a:lnTo>
                  <a:pt x="0" y="19937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0" y="5753100"/>
            <a:ext cx="4309595" cy="4533900"/>
          </a:xfrm>
          <a:custGeom>
            <a:avLst/>
            <a:gdLst/>
            <a:ahLst/>
            <a:cxnLst/>
            <a:rect l="l" t="t" r="r" b="b"/>
            <a:pathLst>
              <a:path w="4042791" h="4114800">
                <a:moveTo>
                  <a:pt x="0" y="0"/>
                </a:moveTo>
                <a:lnTo>
                  <a:pt x="4042791" y="0"/>
                </a:lnTo>
                <a:lnTo>
                  <a:pt x="40427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7" name="Group 17"/>
          <p:cNvGrpSpPr/>
          <p:nvPr/>
        </p:nvGrpSpPr>
        <p:grpSpPr>
          <a:xfrm>
            <a:off x="4545296" y="2615984"/>
            <a:ext cx="8271786" cy="7528682"/>
            <a:chOff x="0" y="0"/>
            <a:chExt cx="11029048" cy="1003824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0"/>
              <a:ext cx="8036849" cy="9816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04"/>
                </a:lnSpc>
              </a:pPr>
              <a:r>
                <a:rPr lang="en-US" sz="2896" spc="463" dirty="0" err="1">
                  <a:solidFill>
                    <a:srgbClr val="000000"/>
                  </a:solidFill>
                  <a:latin typeface="Montserrat Light Bold"/>
                </a:rPr>
                <a:t>Aereo</a:t>
              </a:r>
              <a:endParaRPr lang="en-US" sz="2896" spc="463" dirty="0">
                <a:solidFill>
                  <a:srgbClr val="000000"/>
                </a:solidFill>
                <a:latin typeface="Montserrat Light Bold"/>
              </a:endParaRPr>
            </a:p>
            <a:p>
              <a:pPr>
                <a:lnSpc>
                  <a:spcPts val="5504"/>
                </a:lnSpc>
              </a:pPr>
              <a:r>
                <a:rPr lang="en-US" sz="2896" spc="463" dirty="0">
                  <a:solidFill>
                    <a:srgbClr val="000000"/>
                  </a:solidFill>
                  <a:latin typeface="Montserrat Light Bold"/>
                </a:rPr>
                <a:t>Hotel</a:t>
              </a:r>
            </a:p>
            <a:p>
              <a:pPr>
                <a:lnSpc>
                  <a:spcPts val="5504"/>
                </a:lnSpc>
              </a:pPr>
              <a:r>
                <a:rPr lang="en-US" sz="2896" spc="463" dirty="0" err="1">
                  <a:solidFill>
                    <a:srgbClr val="000000"/>
                  </a:solidFill>
                  <a:latin typeface="Montserrat Light Bold"/>
                </a:rPr>
                <a:t>Tessera</a:t>
              </a:r>
              <a:r>
                <a:rPr lang="en-US" sz="2896" spc="463" dirty="0">
                  <a:solidFill>
                    <a:srgbClr val="000000"/>
                  </a:solidFill>
                  <a:latin typeface="Montserrat Light Bold"/>
                </a:rPr>
                <a:t> Hola </a:t>
              </a:r>
              <a:r>
                <a:rPr lang="en-US" sz="2896" spc="463" dirty="0" err="1">
                  <a:solidFill>
                    <a:srgbClr val="000000"/>
                  </a:solidFill>
                  <a:latin typeface="Montserrat Light Bold"/>
                </a:rPr>
                <a:t>Barcellona</a:t>
              </a:r>
              <a:endParaRPr lang="en-US" sz="2896" spc="463" dirty="0">
                <a:solidFill>
                  <a:srgbClr val="000000"/>
                </a:solidFill>
                <a:latin typeface="Montserrat Light Bold"/>
              </a:endParaRPr>
            </a:p>
            <a:p>
              <a:pPr>
                <a:lnSpc>
                  <a:spcPts val="5504"/>
                </a:lnSpc>
              </a:pPr>
              <a:r>
                <a:rPr lang="en-US" sz="2896" spc="463" dirty="0">
                  <a:solidFill>
                    <a:srgbClr val="000000"/>
                  </a:solidFill>
                  <a:latin typeface="Montserrat Light Bold"/>
                </a:rPr>
                <a:t>Sagrada Familia</a:t>
              </a:r>
            </a:p>
            <a:p>
              <a:pPr>
                <a:lnSpc>
                  <a:spcPts val="5504"/>
                </a:lnSpc>
              </a:pPr>
              <a:r>
                <a:rPr lang="en-US" sz="2896" spc="463" dirty="0">
                  <a:solidFill>
                    <a:srgbClr val="000000"/>
                  </a:solidFill>
                  <a:latin typeface="Montserrat Light Bold"/>
                </a:rPr>
                <a:t>Park </a:t>
              </a:r>
              <a:r>
                <a:rPr lang="en-US" sz="2896" spc="463" dirty="0" err="1">
                  <a:solidFill>
                    <a:srgbClr val="000000"/>
                  </a:solidFill>
                  <a:latin typeface="Montserrat Light Bold"/>
                </a:rPr>
                <a:t>Guell</a:t>
              </a:r>
              <a:endParaRPr lang="en-US" sz="2896" spc="463" dirty="0">
                <a:solidFill>
                  <a:srgbClr val="000000"/>
                </a:solidFill>
                <a:latin typeface="Montserrat Light Bold"/>
              </a:endParaRPr>
            </a:p>
            <a:p>
              <a:pPr>
                <a:lnSpc>
                  <a:spcPts val="5504"/>
                </a:lnSpc>
              </a:pPr>
              <a:r>
                <a:rPr lang="en-US" sz="2896" spc="463" dirty="0">
                  <a:solidFill>
                    <a:srgbClr val="000000"/>
                  </a:solidFill>
                  <a:latin typeface="Montserrat Light Bold"/>
                </a:rPr>
                <a:t>Corso cucina</a:t>
              </a:r>
            </a:p>
            <a:p>
              <a:pPr>
                <a:lnSpc>
                  <a:spcPts val="5504"/>
                </a:lnSpc>
              </a:pPr>
              <a:r>
                <a:rPr lang="en-US" sz="2896" spc="463" dirty="0">
                  <a:solidFill>
                    <a:srgbClr val="000000"/>
                  </a:solidFill>
                  <a:latin typeface="Montserrat Light Bold"/>
                </a:rPr>
                <a:t>Camp Nou + Museo</a:t>
              </a:r>
            </a:p>
            <a:p>
              <a:pPr>
                <a:lnSpc>
                  <a:spcPts val="5504"/>
                </a:lnSpc>
              </a:pPr>
              <a:r>
                <a:rPr lang="en-US" sz="2896" spc="463" dirty="0">
                  <a:solidFill>
                    <a:srgbClr val="000000"/>
                  </a:solidFill>
                  <a:latin typeface="Montserrat Light Bold"/>
                </a:rPr>
                <a:t>Tour in </a:t>
              </a:r>
              <a:r>
                <a:rPr lang="en-US" sz="2896" spc="463" dirty="0" err="1">
                  <a:solidFill>
                    <a:srgbClr val="000000"/>
                  </a:solidFill>
                  <a:latin typeface="Montserrat Light Bold"/>
                </a:rPr>
                <a:t>barca</a:t>
              </a:r>
              <a:endParaRPr lang="en-US" sz="2896" spc="463" dirty="0">
                <a:solidFill>
                  <a:srgbClr val="000000"/>
                </a:solidFill>
                <a:latin typeface="Montserrat Light Bold"/>
              </a:endParaRPr>
            </a:p>
            <a:p>
              <a:pPr>
                <a:lnSpc>
                  <a:spcPts val="5504"/>
                </a:lnSpc>
              </a:pPr>
              <a:r>
                <a:rPr lang="en-US" sz="2896" spc="463" dirty="0" err="1">
                  <a:solidFill>
                    <a:srgbClr val="000000"/>
                  </a:solidFill>
                  <a:latin typeface="Montserrat Light Bold"/>
                </a:rPr>
                <a:t>Acquario</a:t>
              </a:r>
              <a:endParaRPr lang="en-US" sz="2896" spc="463" dirty="0">
                <a:solidFill>
                  <a:srgbClr val="000000"/>
                </a:solidFill>
                <a:latin typeface="Montserrat Light Bold"/>
              </a:endParaRPr>
            </a:p>
            <a:p>
              <a:pPr>
                <a:lnSpc>
                  <a:spcPts val="5504"/>
                </a:lnSpc>
              </a:pPr>
              <a:r>
                <a:rPr lang="en-US" sz="2896" spc="463" dirty="0" err="1">
                  <a:solidFill>
                    <a:srgbClr val="000000"/>
                  </a:solidFill>
                  <a:latin typeface="Montserrat Light Bold"/>
                </a:rPr>
                <a:t>Spettacolo</a:t>
              </a:r>
              <a:r>
                <a:rPr lang="en-US" sz="2896" spc="463" dirty="0">
                  <a:solidFill>
                    <a:srgbClr val="000000"/>
                  </a:solidFill>
                  <a:latin typeface="Montserrat Light Bold"/>
                </a:rPr>
                <a:t> di Flamenco</a:t>
              </a:r>
            </a:p>
            <a:p>
              <a:pPr>
                <a:lnSpc>
                  <a:spcPts val="5504"/>
                </a:lnSpc>
              </a:pPr>
              <a:endParaRPr lang="en-US" sz="2896" spc="463" dirty="0">
                <a:solidFill>
                  <a:srgbClr val="000000"/>
                </a:solidFill>
                <a:latin typeface="Montserrat Light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702797" y="-190500"/>
              <a:ext cx="2326251" cy="10228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504"/>
                </a:lnSpc>
              </a:pPr>
              <a:r>
                <a:rPr lang="en-US" sz="2896" spc="463">
                  <a:solidFill>
                    <a:srgbClr val="000000"/>
                  </a:solidFill>
                  <a:latin typeface="Montserrat Light Bold"/>
                </a:rPr>
                <a:t>437€ </a:t>
              </a:r>
            </a:p>
            <a:p>
              <a:pPr algn="r">
                <a:lnSpc>
                  <a:spcPts val="5504"/>
                </a:lnSpc>
              </a:pPr>
              <a:r>
                <a:rPr lang="en-US" sz="2896" spc="463">
                  <a:solidFill>
                    <a:srgbClr val="000000"/>
                  </a:solidFill>
                  <a:latin typeface="Montserrat Light Bold"/>
                </a:rPr>
                <a:t>820€</a:t>
              </a:r>
            </a:p>
            <a:p>
              <a:pPr algn="r">
                <a:lnSpc>
                  <a:spcPts val="5504"/>
                </a:lnSpc>
              </a:pPr>
              <a:r>
                <a:rPr lang="en-US" sz="2896" spc="463">
                  <a:solidFill>
                    <a:srgbClr val="000000"/>
                  </a:solidFill>
                  <a:latin typeface="Montserrat Light Bold"/>
                </a:rPr>
                <a:t>36€</a:t>
              </a:r>
            </a:p>
            <a:p>
              <a:pPr algn="r">
                <a:lnSpc>
                  <a:spcPts val="5504"/>
                </a:lnSpc>
              </a:pPr>
              <a:r>
                <a:rPr lang="en-US" sz="2896" spc="463">
                  <a:solidFill>
                    <a:srgbClr val="000000"/>
                  </a:solidFill>
                  <a:latin typeface="Montserrat Light Bold"/>
                </a:rPr>
                <a:t>33€</a:t>
              </a:r>
            </a:p>
            <a:p>
              <a:pPr algn="r">
                <a:lnSpc>
                  <a:spcPts val="5504"/>
                </a:lnSpc>
              </a:pPr>
              <a:r>
                <a:rPr lang="en-US" sz="2896" spc="463">
                  <a:solidFill>
                    <a:srgbClr val="000000"/>
                  </a:solidFill>
                  <a:latin typeface="Montserrat Light Bold"/>
                </a:rPr>
                <a:t>13.50€</a:t>
              </a:r>
            </a:p>
            <a:p>
              <a:pPr algn="r">
                <a:lnSpc>
                  <a:spcPts val="5504"/>
                </a:lnSpc>
              </a:pPr>
              <a:r>
                <a:rPr lang="en-US" sz="2896" spc="463">
                  <a:solidFill>
                    <a:srgbClr val="000000"/>
                  </a:solidFill>
                  <a:latin typeface="Montserrat Light Bold"/>
                </a:rPr>
                <a:t>87€</a:t>
              </a:r>
            </a:p>
            <a:p>
              <a:pPr algn="r">
                <a:lnSpc>
                  <a:spcPts val="5504"/>
                </a:lnSpc>
              </a:pPr>
              <a:r>
                <a:rPr lang="en-US" sz="2896" spc="463">
                  <a:solidFill>
                    <a:srgbClr val="000000"/>
                  </a:solidFill>
                  <a:latin typeface="Montserrat Light Bold"/>
                </a:rPr>
                <a:t>20€</a:t>
              </a:r>
            </a:p>
            <a:p>
              <a:pPr algn="r">
                <a:lnSpc>
                  <a:spcPts val="5504"/>
                </a:lnSpc>
              </a:pPr>
              <a:r>
                <a:rPr lang="en-US" sz="2896" spc="463">
                  <a:solidFill>
                    <a:srgbClr val="000000"/>
                  </a:solidFill>
                  <a:latin typeface="Montserrat Light Bold"/>
                </a:rPr>
                <a:t>15€</a:t>
              </a:r>
            </a:p>
            <a:p>
              <a:pPr algn="r">
                <a:lnSpc>
                  <a:spcPts val="5504"/>
                </a:lnSpc>
              </a:pPr>
              <a:r>
                <a:rPr lang="en-US" sz="2896" spc="463">
                  <a:solidFill>
                    <a:srgbClr val="000000"/>
                  </a:solidFill>
                  <a:latin typeface="Montserrat Light Bold"/>
                </a:rPr>
                <a:t>25€</a:t>
              </a:r>
            </a:p>
            <a:p>
              <a:pPr algn="r">
                <a:lnSpc>
                  <a:spcPts val="5504"/>
                </a:lnSpc>
              </a:pPr>
              <a:r>
                <a:rPr lang="en-US" sz="2896" spc="463">
                  <a:solidFill>
                    <a:srgbClr val="000000"/>
                  </a:solidFill>
                  <a:latin typeface="Montserrat Light Bold"/>
                </a:rPr>
                <a:t>35€</a:t>
              </a:r>
            </a:p>
            <a:p>
              <a:pPr algn="r">
                <a:lnSpc>
                  <a:spcPts val="5504"/>
                </a:lnSpc>
              </a:pPr>
              <a:endParaRPr lang="en-US" sz="2896" spc="463">
                <a:solidFill>
                  <a:srgbClr val="000000"/>
                </a:solidFill>
                <a:latin typeface="Montserrat Light Bold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445521" y="9564277"/>
            <a:ext cx="860726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DB2828"/>
                </a:solidFill>
                <a:latin typeface="Amiko Bold"/>
              </a:rPr>
              <a:t>TOTALE                                       1.521€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800000" flipV="1">
            <a:off x="2571252" y="1238024"/>
            <a:ext cx="12506474" cy="8503585"/>
          </a:xfrm>
          <a:custGeom>
            <a:avLst/>
            <a:gdLst/>
            <a:ahLst/>
            <a:cxnLst/>
            <a:rect l="l" t="t" r="r" b="b"/>
            <a:pathLst>
              <a:path w="12506474" h="8503585">
                <a:moveTo>
                  <a:pt x="0" y="8503585"/>
                </a:moveTo>
                <a:lnTo>
                  <a:pt x="12506474" y="8503585"/>
                </a:lnTo>
                <a:lnTo>
                  <a:pt x="12506474" y="0"/>
                </a:lnTo>
                <a:lnTo>
                  <a:pt x="0" y="0"/>
                </a:lnTo>
                <a:lnTo>
                  <a:pt x="0" y="8503585"/>
                </a:lnTo>
                <a:close/>
              </a:path>
            </a:pathLst>
          </a:custGeom>
          <a:blipFill>
            <a:blip r:embed="rId3"/>
            <a:stretch>
              <a:fillRect l="-962" r="-96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4341228" y="544893"/>
            <a:ext cx="1460924" cy="2058208"/>
          </a:xfrm>
          <a:custGeom>
            <a:avLst/>
            <a:gdLst/>
            <a:ahLst/>
            <a:cxnLst/>
            <a:rect l="l" t="t" r="r" b="b"/>
            <a:pathLst>
              <a:path w="1460924" h="2058208">
                <a:moveTo>
                  <a:pt x="0" y="0"/>
                </a:moveTo>
                <a:lnTo>
                  <a:pt x="1460924" y="0"/>
                </a:lnTo>
                <a:lnTo>
                  <a:pt x="1460924" y="2058207"/>
                </a:lnTo>
                <a:lnTo>
                  <a:pt x="0" y="2058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1" name="Group 11"/>
          <p:cNvGrpSpPr/>
          <p:nvPr/>
        </p:nvGrpSpPr>
        <p:grpSpPr>
          <a:xfrm>
            <a:off x="4341228" y="4450767"/>
            <a:ext cx="9214857" cy="193081"/>
            <a:chOff x="0" y="0"/>
            <a:chExt cx="12286476" cy="2574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74821" cy="197665"/>
            </a:xfrm>
            <a:custGeom>
              <a:avLst/>
              <a:gdLst/>
              <a:ahLst/>
              <a:cxnLst/>
              <a:rect l="l" t="t" r="r" b="b"/>
              <a:pathLst>
                <a:path w="4174821" h="197665">
                  <a:moveTo>
                    <a:pt x="0" y="0"/>
                  </a:moveTo>
                  <a:lnTo>
                    <a:pt x="4174821" y="0"/>
                  </a:lnTo>
                  <a:lnTo>
                    <a:pt x="4174821" y="197665"/>
                  </a:lnTo>
                  <a:lnTo>
                    <a:pt x="0" y="197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53181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946221" y="29888"/>
              <a:ext cx="6395056" cy="197665"/>
            </a:xfrm>
            <a:custGeom>
              <a:avLst/>
              <a:gdLst/>
              <a:ahLst/>
              <a:cxnLst/>
              <a:rect l="l" t="t" r="r" b="b"/>
              <a:pathLst>
                <a:path w="6395056" h="197665">
                  <a:moveTo>
                    <a:pt x="0" y="0"/>
                  </a:moveTo>
                  <a:lnTo>
                    <a:pt x="6395056" y="0"/>
                  </a:lnTo>
                  <a:lnTo>
                    <a:pt x="6395056" y="197665"/>
                  </a:lnTo>
                  <a:lnTo>
                    <a:pt x="0" y="197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0112677" y="59776"/>
              <a:ext cx="2173799" cy="197665"/>
            </a:xfrm>
            <a:custGeom>
              <a:avLst/>
              <a:gdLst/>
              <a:ahLst/>
              <a:cxnLst/>
              <a:rect l="l" t="t" r="r" b="b"/>
              <a:pathLst>
                <a:path w="2173799" h="197665">
                  <a:moveTo>
                    <a:pt x="0" y="0"/>
                  </a:moveTo>
                  <a:lnTo>
                    <a:pt x="2173799" y="0"/>
                  </a:lnTo>
                  <a:lnTo>
                    <a:pt x="2173799" y="197665"/>
                  </a:lnTo>
                  <a:lnTo>
                    <a:pt x="0" y="197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94188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48509" y="2015772"/>
            <a:ext cx="10162888" cy="211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402B2B"/>
                </a:solidFill>
                <a:latin typeface="Sugo Display"/>
              </a:rPr>
              <a:t>Sitografia</a:t>
            </a:r>
          </a:p>
        </p:txBody>
      </p:sp>
      <p:sp>
        <p:nvSpPr>
          <p:cNvPr id="16" name="Freeform 16"/>
          <p:cNvSpPr/>
          <p:nvPr/>
        </p:nvSpPr>
        <p:spPr>
          <a:xfrm rot="745264">
            <a:off x="13274498" y="8475319"/>
            <a:ext cx="3450614" cy="905786"/>
          </a:xfrm>
          <a:custGeom>
            <a:avLst/>
            <a:gdLst/>
            <a:ahLst/>
            <a:cxnLst/>
            <a:rect l="l" t="t" r="r" b="b"/>
            <a:pathLst>
              <a:path w="3450614" h="905786">
                <a:moveTo>
                  <a:pt x="0" y="0"/>
                </a:moveTo>
                <a:lnTo>
                  <a:pt x="3450614" y="0"/>
                </a:lnTo>
                <a:lnTo>
                  <a:pt x="3450614" y="905786"/>
                </a:lnTo>
                <a:lnTo>
                  <a:pt x="0" y="905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 rot="13232222">
            <a:off x="13307589" y="1385101"/>
            <a:ext cx="2733562" cy="667233"/>
          </a:xfrm>
          <a:custGeom>
            <a:avLst/>
            <a:gdLst/>
            <a:ahLst/>
            <a:cxnLst/>
            <a:rect l="l" t="t" r="r" b="b"/>
            <a:pathLst>
              <a:path w="4501837" h="1212497">
                <a:moveTo>
                  <a:pt x="0" y="0"/>
                </a:moveTo>
                <a:lnTo>
                  <a:pt x="4501837" y="0"/>
                </a:lnTo>
                <a:lnTo>
                  <a:pt x="4501837" y="1212497"/>
                </a:lnTo>
                <a:lnTo>
                  <a:pt x="0" y="1212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-3811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 rot="2604296">
            <a:off x="1536571" y="8774761"/>
            <a:ext cx="2831878" cy="799254"/>
          </a:xfrm>
          <a:custGeom>
            <a:avLst/>
            <a:gdLst/>
            <a:ahLst/>
            <a:cxnLst/>
            <a:rect l="l" t="t" r="r" b="b"/>
            <a:pathLst>
              <a:path w="3502258" h="1322479">
                <a:moveTo>
                  <a:pt x="0" y="0"/>
                </a:moveTo>
                <a:lnTo>
                  <a:pt x="3502258" y="0"/>
                </a:lnTo>
                <a:lnTo>
                  <a:pt x="3502258" y="1322479"/>
                </a:lnTo>
                <a:lnTo>
                  <a:pt x="0" y="1322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-9364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TextBox 20"/>
          <p:cNvSpPr txBox="1"/>
          <p:nvPr/>
        </p:nvSpPr>
        <p:spPr>
          <a:xfrm>
            <a:off x="2825905" y="4988037"/>
            <a:ext cx="11683868" cy="386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2685" dirty="0">
                <a:solidFill>
                  <a:srgbClr val="402B2B"/>
                </a:solidFill>
                <a:latin typeface="Open Sans"/>
                <a:hlinkClick r:id="rId9"/>
              </a:rPr>
              <a:t>https://www.getyourguide.it/barcellona-l45/</a:t>
            </a:r>
            <a:endParaRPr lang="en-US" sz="2685" dirty="0">
              <a:solidFill>
                <a:srgbClr val="402B2B"/>
              </a:solidFill>
              <a:latin typeface="Open Sans"/>
            </a:endParaRPr>
          </a:p>
          <a:p>
            <a:pPr algn="ctr">
              <a:lnSpc>
                <a:spcPts val="3760"/>
              </a:lnSpc>
            </a:pPr>
            <a:endParaRPr lang="en-US" sz="2685" dirty="0">
              <a:solidFill>
                <a:srgbClr val="402B2B"/>
              </a:solidFill>
              <a:latin typeface="Open Sans"/>
            </a:endParaRPr>
          </a:p>
          <a:p>
            <a:pPr algn="ctr">
              <a:lnSpc>
                <a:spcPts val="3760"/>
              </a:lnSpc>
            </a:pPr>
            <a:r>
              <a:rPr lang="en-US" sz="2685" dirty="0">
                <a:solidFill>
                  <a:srgbClr val="402B2B"/>
                </a:solidFill>
                <a:latin typeface="Open Sans"/>
                <a:hlinkClick r:id="rId10"/>
              </a:rPr>
              <a:t>https://www.booking.com/Share-IJyeep</a:t>
            </a:r>
            <a:endParaRPr lang="en-US" sz="2685" dirty="0">
              <a:solidFill>
                <a:srgbClr val="402B2B"/>
              </a:solidFill>
              <a:latin typeface="Open Sans"/>
            </a:endParaRPr>
          </a:p>
          <a:p>
            <a:pPr algn="ctr">
              <a:lnSpc>
                <a:spcPts val="3760"/>
              </a:lnSpc>
            </a:pPr>
            <a:endParaRPr lang="en-US" sz="2685" dirty="0">
              <a:solidFill>
                <a:srgbClr val="402B2B"/>
              </a:solidFill>
              <a:latin typeface="Open Sans"/>
            </a:endParaRPr>
          </a:p>
          <a:p>
            <a:pPr algn="ctr">
              <a:lnSpc>
                <a:spcPts val="3760"/>
              </a:lnSpc>
            </a:pPr>
            <a:r>
              <a:rPr lang="en-US" sz="2685" dirty="0">
                <a:solidFill>
                  <a:srgbClr val="402B2B"/>
                </a:solidFill>
                <a:latin typeface="Open Sans"/>
                <a:hlinkClick r:id="rId11"/>
              </a:rPr>
              <a:t>https://www.holabarcelona.com/it/tickets/hola-bcn-barcellona-travel-card</a:t>
            </a:r>
            <a:endParaRPr lang="en-US" sz="2685" dirty="0">
              <a:solidFill>
                <a:srgbClr val="402B2B"/>
              </a:solidFill>
              <a:latin typeface="Open Sans"/>
            </a:endParaRPr>
          </a:p>
          <a:p>
            <a:pPr algn="ctr">
              <a:lnSpc>
                <a:spcPts val="3760"/>
              </a:lnSpc>
            </a:pPr>
            <a:endParaRPr lang="en-US" sz="2685" dirty="0">
              <a:solidFill>
                <a:srgbClr val="402B2B"/>
              </a:solidFill>
              <a:latin typeface="Open Sans"/>
            </a:endParaRPr>
          </a:p>
          <a:p>
            <a:pPr algn="ctr">
              <a:lnSpc>
                <a:spcPts val="3760"/>
              </a:lnSpc>
            </a:pPr>
            <a:r>
              <a:rPr lang="en-US" sz="2685" dirty="0">
                <a:solidFill>
                  <a:srgbClr val="402B2B"/>
                </a:solidFill>
                <a:latin typeface="Open Sans"/>
                <a:hlinkClick r:id="rId12"/>
              </a:rPr>
              <a:t>https://www.aquariumbcn.com/</a:t>
            </a:r>
            <a:endParaRPr lang="en-US" sz="2685" dirty="0">
              <a:solidFill>
                <a:srgbClr val="402B2B"/>
              </a:solidFill>
              <a:latin typeface="Open Sans"/>
            </a:endParaRPr>
          </a:p>
          <a:p>
            <a:pPr algn="ctr">
              <a:lnSpc>
                <a:spcPts val="3760"/>
              </a:lnSpc>
            </a:pPr>
            <a:endParaRPr lang="en-US" sz="2685" dirty="0">
              <a:solidFill>
                <a:srgbClr val="402B2B"/>
              </a:solidFill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213012" y="75515"/>
            <a:ext cx="15194115" cy="10135970"/>
          </a:xfrm>
          <a:custGeom>
            <a:avLst/>
            <a:gdLst/>
            <a:ahLst/>
            <a:cxnLst/>
            <a:rect l="l" t="t" r="r" b="b"/>
            <a:pathLst>
              <a:path w="15194115" h="10135970">
                <a:moveTo>
                  <a:pt x="15194115" y="10135970"/>
                </a:moveTo>
                <a:lnTo>
                  <a:pt x="0" y="10135970"/>
                </a:lnTo>
                <a:lnTo>
                  <a:pt x="0" y="0"/>
                </a:lnTo>
                <a:lnTo>
                  <a:pt x="15194115" y="0"/>
                </a:lnTo>
                <a:lnTo>
                  <a:pt x="15194115" y="1013597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68087">
            <a:off x="8757929" y="1162100"/>
            <a:ext cx="998855" cy="1063946"/>
          </a:xfrm>
          <a:custGeom>
            <a:avLst/>
            <a:gdLst/>
            <a:ahLst/>
            <a:cxnLst/>
            <a:rect l="l" t="t" r="r" b="b"/>
            <a:pathLst>
              <a:path w="706674" h="720177">
                <a:moveTo>
                  <a:pt x="0" y="0"/>
                </a:moveTo>
                <a:lnTo>
                  <a:pt x="706673" y="0"/>
                </a:lnTo>
                <a:lnTo>
                  <a:pt x="706673" y="720177"/>
                </a:lnTo>
                <a:lnTo>
                  <a:pt x="0" y="720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4174400" y="4950419"/>
            <a:ext cx="3941650" cy="148249"/>
          </a:xfrm>
          <a:custGeom>
            <a:avLst/>
            <a:gdLst/>
            <a:ahLst/>
            <a:cxnLst/>
            <a:rect l="l" t="t" r="r" b="b"/>
            <a:pathLst>
              <a:path w="3941650" h="148249">
                <a:moveTo>
                  <a:pt x="0" y="0"/>
                </a:moveTo>
                <a:lnTo>
                  <a:pt x="3941650" y="0"/>
                </a:lnTo>
                <a:lnTo>
                  <a:pt x="3941650" y="148249"/>
                </a:lnTo>
                <a:lnTo>
                  <a:pt x="0" y="1482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168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7944600" y="4972835"/>
            <a:ext cx="4796292" cy="148249"/>
          </a:xfrm>
          <a:custGeom>
            <a:avLst/>
            <a:gdLst/>
            <a:ahLst/>
            <a:cxnLst/>
            <a:rect l="l" t="t" r="r" b="b"/>
            <a:pathLst>
              <a:path w="4796292" h="148249">
                <a:moveTo>
                  <a:pt x="0" y="0"/>
                </a:moveTo>
                <a:lnTo>
                  <a:pt x="4796292" y="0"/>
                </a:lnTo>
                <a:lnTo>
                  <a:pt x="4796292" y="148249"/>
                </a:lnTo>
                <a:lnTo>
                  <a:pt x="0" y="1482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2569442" y="4995251"/>
            <a:ext cx="1630349" cy="148249"/>
          </a:xfrm>
          <a:custGeom>
            <a:avLst/>
            <a:gdLst/>
            <a:ahLst/>
            <a:cxnLst/>
            <a:rect l="l" t="t" r="r" b="b"/>
            <a:pathLst>
              <a:path w="1630349" h="148249">
                <a:moveTo>
                  <a:pt x="0" y="0"/>
                </a:moveTo>
                <a:lnTo>
                  <a:pt x="1630349" y="0"/>
                </a:lnTo>
                <a:lnTo>
                  <a:pt x="1630349" y="148249"/>
                </a:lnTo>
                <a:lnTo>
                  <a:pt x="0" y="1482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941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>
            <a:off x="11929674" y="4160182"/>
            <a:ext cx="6396615" cy="6028156"/>
          </a:xfrm>
          <a:custGeom>
            <a:avLst/>
            <a:gdLst/>
            <a:ahLst/>
            <a:cxnLst/>
            <a:rect l="l" t="t" r="r" b="b"/>
            <a:pathLst>
              <a:path w="5932354" h="4923854">
                <a:moveTo>
                  <a:pt x="0" y="0"/>
                </a:moveTo>
                <a:lnTo>
                  <a:pt x="5932355" y="0"/>
                </a:lnTo>
                <a:lnTo>
                  <a:pt x="5932355" y="4923855"/>
                </a:lnTo>
                <a:lnTo>
                  <a:pt x="0" y="4923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>
            <a:off x="259465" y="41801"/>
            <a:ext cx="4245726" cy="6028156"/>
          </a:xfrm>
          <a:custGeom>
            <a:avLst/>
            <a:gdLst/>
            <a:ahLst/>
            <a:cxnLst/>
            <a:rect l="l" t="t" r="r" b="b"/>
            <a:pathLst>
              <a:path w="3200537" h="4895659">
                <a:moveTo>
                  <a:pt x="0" y="0"/>
                </a:moveTo>
                <a:lnTo>
                  <a:pt x="3200537" y="0"/>
                </a:lnTo>
                <a:lnTo>
                  <a:pt x="3200537" y="4895659"/>
                </a:lnTo>
                <a:lnTo>
                  <a:pt x="0" y="48956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2" name="TextBox 22"/>
          <p:cNvSpPr txBox="1"/>
          <p:nvPr/>
        </p:nvSpPr>
        <p:spPr>
          <a:xfrm>
            <a:off x="5578159" y="5264484"/>
            <a:ext cx="1193504" cy="112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25"/>
              </a:lnSpc>
            </a:pPr>
            <a:r>
              <a:rPr lang="en-US" sz="6517" spc="423">
                <a:solidFill>
                  <a:srgbClr val="402B2B"/>
                </a:solidFill>
                <a:latin typeface="Sugo Display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11550" y="5668322"/>
            <a:ext cx="2519318" cy="40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3"/>
              </a:lnSpc>
            </a:pPr>
            <a:r>
              <a:rPr lang="en-US" sz="2330">
                <a:solidFill>
                  <a:srgbClr val="402B2B"/>
                </a:solidFill>
                <a:latin typeface="Amiko Ultra-Bold"/>
              </a:rPr>
              <a:t>Trip planner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48473" y="7817481"/>
            <a:ext cx="1193504" cy="113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25"/>
              </a:lnSpc>
            </a:pPr>
            <a:r>
              <a:rPr lang="en-US" sz="6517">
                <a:solidFill>
                  <a:srgbClr val="402B2B"/>
                </a:solidFill>
                <a:latin typeface="Sugo Display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78159" y="6560109"/>
            <a:ext cx="1193504" cy="113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25"/>
              </a:lnSpc>
            </a:pPr>
            <a:r>
              <a:rPr lang="en-US" sz="6517">
                <a:solidFill>
                  <a:srgbClr val="402B2B"/>
                </a:solidFill>
                <a:latin typeface="Sugo Display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11550" y="6973165"/>
            <a:ext cx="2519318" cy="40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3"/>
              </a:lnSpc>
            </a:pPr>
            <a:r>
              <a:rPr lang="en-US" sz="2330">
                <a:solidFill>
                  <a:srgbClr val="402B2B"/>
                </a:solidFill>
                <a:latin typeface="Amiko Ultra-Bold"/>
              </a:rPr>
              <a:t>Trasferimento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11550" y="8230536"/>
            <a:ext cx="2519318" cy="40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3"/>
              </a:lnSpc>
            </a:pPr>
            <a:r>
              <a:rPr lang="en-US" sz="2330">
                <a:solidFill>
                  <a:srgbClr val="402B2B"/>
                </a:solidFill>
                <a:latin typeface="Amiko Ultra-Bold"/>
              </a:rPr>
              <a:t>Itinerario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91979" y="5713787"/>
            <a:ext cx="2519318" cy="40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3"/>
              </a:lnSpc>
            </a:pPr>
            <a:r>
              <a:rPr lang="en-US" sz="2330">
                <a:solidFill>
                  <a:srgbClr val="402B2B"/>
                </a:solidFill>
                <a:latin typeface="Amiko Ultra-Bold"/>
              </a:rPr>
              <a:t>Mappa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87823" y="8255110"/>
            <a:ext cx="2519318" cy="40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3"/>
              </a:lnSpc>
            </a:pPr>
            <a:r>
              <a:rPr lang="en-US" sz="2330">
                <a:solidFill>
                  <a:srgbClr val="402B2B"/>
                </a:solidFill>
                <a:latin typeface="Amiko Ultra-Bold"/>
              </a:rPr>
              <a:t>Sitografia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70469" y="5226411"/>
            <a:ext cx="1193504" cy="113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25"/>
              </a:lnSpc>
            </a:pPr>
            <a:r>
              <a:rPr lang="en-US" sz="6517">
                <a:solidFill>
                  <a:srgbClr val="402B2B"/>
                </a:solidFill>
                <a:latin typeface="Sugo Display"/>
              </a:rPr>
              <a:t>09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70469" y="7817481"/>
            <a:ext cx="1193504" cy="113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25"/>
              </a:lnSpc>
            </a:pPr>
            <a:r>
              <a:rPr lang="en-US" sz="6517">
                <a:solidFill>
                  <a:srgbClr val="402B2B"/>
                </a:solidFill>
                <a:latin typeface="Sugo Display"/>
              </a:rPr>
              <a:t>11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19214" y="3507992"/>
            <a:ext cx="10309762" cy="112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9257" spc="249" dirty="0" err="1">
                <a:solidFill>
                  <a:srgbClr val="402B2B"/>
                </a:solidFill>
                <a:latin typeface="Anastasia Script"/>
              </a:rPr>
              <a:t>Indice</a:t>
            </a:r>
            <a:r>
              <a:rPr lang="en-US" sz="9257" spc="249" dirty="0">
                <a:solidFill>
                  <a:srgbClr val="402B2B"/>
                </a:solidFill>
                <a:latin typeface="Anastasia Script"/>
              </a:rPr>
              <a:t> di </a:t>
            </a:r>
            <a:r>
              <a:rPr lang="en-US" sz="9257" spc="249" dirty="0" err="1">
                <a:solidFill>
                  <a:srgbClr val="402B2B"/>
                </a:solidFill>
                <a:latin typeface="Anastasia Script"/>
              </a:rPr>
              <a:t>viaggio</a:t>
            </a:r>
            <a:r>
              <a:rPr lang="en-US" sz="9257" spc="249" dirty="0">
                <a:solidFill>
                  <a:srgbClr val="402B2B"/>
                </a:solidFill>
                <a:latin typeface="Anastasia Script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95029" y="6521946"/>
            <a:ext cx="1193504" cy="113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25"/>
              </a:lnSpc>
            </a:pPr>
            <a:r>
              <a:rPr lang="en-US" sz="6517">
                <a:solidFill>
                  <a:srgbClr val="402B2B"/>
                </a:solidFill>
                <a:latin typeface="Sugo Display"/>
              </a:rPr>
              <a:t>10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687823" y="6935002"/>
            <a:ext cx="2519318" cy="40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3"/>
              </a:lnSpc>
            </a:pPr>
            <a:r>
              <a:rPr lang="en-US" sz="2330">
                <a:solidFill>
                  <a:srgbClr val="402B2B"/>
                </a:solidFill>
                <a:latin typeface="Amiko Ultra-Bold"/>
              </a:rPr>
              <a:t>Spese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68" t="-11441" r="-5003" b="-17200"/>
            </a:stretch>
          </a:blipFill>
        </p:spPr>
        <p:txBody>
          <a:bodyPr/>
          <a:lstStyle/>
          <a:p>
            <a:endParaRPr lang="it-IT" dirty="0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159188">
            <a:off x="571619" y="5448093"/>
            <a:ext cx="7067809" cy="4895112"/>
            <a:chOff x="0" y="0"/>
            <a:chExt cx="3429000" cy="2374900"/>
          </a:xfrm>
        </p:grpSpPr>
        <p:sp>
          <p:nvSpPr>
            <p:cNvPr id="7" name="Freeform 7"/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3"/>
              <a:stretch>
                <a:fillRect l="-1517" r="-1517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4"/>
              <a:stretch>
                <a:fillRect l="-2902" t="-10996" r="-2492" b="-11124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34584" y="4858894"/>
            <a:ext cx="8280496" cy="182207"/>
            <a:chOff x="0" y="0"/>
            <a:chExt cx="11040661" cy="2429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57166" cy="211034"/>
            </a:xfrm>
            <a:custGeom>
              <a:avLst/>
              <a:gdLst/>
              <a:ahLst/>
              <a:cxnLst/>
              <a:rect l="l" t="t" r="r" b="b"/>
              <a:pathLst>
                <a:path w="4457166" h="211034">
                  <a:moveTo>
                    <a:pt x="0" y="0"/>
                  </a:moveTo>
                  <a:lnTo>
                    <a:pt x="4457166" y="0"/>
                  </a:lnTo>
                  <a:lnTo>
                    <a:pt x="4457166" y="211034"/>
                  </a:lnTo>
                  <a:lnTo>
                    <a:pt x="0" y="211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53181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213105" y="31909"/>
              <a:ext cx="6827555" cy="211034"/>
            </a:xfrm>
            <a:custGeom>
              <a:avLst/>
              <a:gdLst/>
              <a:ahLst/>
              <a:cxnLst/>
              <a:rect l="l" t="t" r="r" b="b"/>
              <a:pathLst>
                <a:path w="6827555" h="211034">
                  <a:moveTo>
                    <a:pt x="0" y="0"/>
                  </a:moveTo>
                  <a:lnTo>
                    <a:pt x="6827556" y="0"/>
                  </a:lnTo>
                  <a:lnTo>
                    <a:pt x="6827556" y="211034"/>
                  </a:lnTo>
                  <a:lnTo>
                    <a:pt x="0" y="211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3" name="Freeform 13"/>
          <p:cNvSpPr/>
          <p:nvPr/>
        </p:nvSpPr>
        <p:spPr>
          <a:xfrm rot="1502023">
            <a:off x="11818987" y="12629"/>
            <a:ext cx="6077524" cy="3844034"/>
          </a:xfrm>
          <a:custGeom>
            <a:avLst/>
            <a:gdLst/>
            <a:ahLst/>
            <a:cxnLst/>
            <a:rect l="l" t="t" r="r" b="b"/>
            <a:pathLst>
              <a:path w="6077524" h="3844034">
                <a:moveTo>
                  <a:pt x="0" y="0"/>
                </a:moveTo>
                <a:lnTo>
                  <a:pt x="6077524" y="0"/>
                </a:lnTo>
                <a:lnTo>
                  <a:pt x="6077524" y="3844034"/>
                </a:lnTo>
                <a:lnTo>
                  <a:pt x="0" y="3844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 rot="5400000">
            <a:off x="2118784" y="-580163"/>
            <a:ext cx="4355425" cy="7789427"/>
          </a:xfrm>
          <a:custGeom>
            <a:avLst/>
            <a:gdLst/>
            <a:ahLst/>
            <a:cxnLst/>
            <a:rect l="l" t="t" r="r" b="b"/>
            <a:pathLst>
              <a:path w="4355425" h="7789427">
                <a:moveTo>
                  <a:pt x="0" y="0"/>
                </a:moveTo>
                <a:lnTo>
                  <a:pt x="4355425" y="0"/>
                </a:lnTo>
                <a:lnTo>
                  <a:pt x="4355425" y="7789427"/>
                </a:lnTo>
                <a:lnTo>
                  <a:pt x="0" y="77894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0314" t="-1915" r="-3195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 rot="-751861">
            <a:off x="3285788" y="258445"/>
            <a:ext cx="1070654" cy="1540509"/>
          </a:xfrm>
          <a:custGeom>
            <a:avLst/>
            <a:gdLst/>
            <a:ahLst/>
            <a:cxnLst/>
            <a:rect l="l" t="t" r="r" b="b"/>
            <a:pathLst>
              <a:path w="1070654" h="1540509">
                <a:moveTo>
                  <a:pt x="0" y="0"/>
                </a:moveTo>
                <a:lnTo>
                  <a:pt x="1070654" y="0"/>
                </a:lnTo>
                <a:lnTo>
                  <a:pt x="1070654" y="1540510"/>
                </a:lnTo>
                <a:lnTo>
                  <a:pt x="0" y="15405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9388799" y="35795"/>
            <a:ext cx="3202775" cy="3400630"/>
          </a:xfrm>
          <a:custGeom>
            <a:avLst/>
            <a:gdLst/>
            <a:ahLst/>
            <a:cxnLst/>
            <a:rect l="l" t="t" r="r" b="b"/>
            <a:pathLst>
              <a:path w="3202775" h="3400630">
                <a:moveTo>
                  <a:pt x="0" y="0"/>
                </a:moveTo>
                <a:lnTo>
                  <a:pt x="3202775" y="0"/>
                </a:lnTo>
                <a:lnTo>
                  <a:pt x="3202775" y="3400630"/>
                </a:lnTo>
                <a:lnTo>
                  <a:pt x="0" y="3400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TextBox 17"/>
          <p:cNvSpPr txBox="1"/>
          <p:nvPr/>
        </p:nvSpPr>
        <p:spPr>
          <a:xfrm>
            <a:off x="8634584" y="2929246"/>
            <a:ext cx="7913979" cy="192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69"/>
              </a:lnSpc>
              <a:spcBef>
                <a:spcPct val="0"/>
              </a:spcBef>
            </a:pPr>
            <a:r>
              <a:rPr lang="en-US" sz="11049">
                <a:solidFill>
                  <a:srgbClr val="402B2B"/>
                </a:solidFill>
                <a:latin typeface="Sugo Display"/>
              </a:rPr>
              <a:t>Trip planner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4484" y="1320926"/>
            <a:ext cx="7244025" cy="418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2"/>
              </a:lnSpc>
            </a:pPr>
            <a:r>
              <a:rPr lang="en-US" sz="2387">
                <a:solidFill>
                  <a:srgbClr val="402B2B"/>
                </a:solidFill>
                <a:latin typeface="Amiko Bold"/>
              </a:rPr>
              <a:t>25 aprile 2024 </a:t>
            </a:r>
          </a:p>
          <a:p>
            <a:pPr algn="just">
              <a:lnSpc>
                <a:spcPts val="3342"/>
              </a:lnSpc>
            </a:pPr>
            <a:r>
              <a:rPr lang="en-US" sz="2387">
                <a:solidFill>
                  <a:srgbClr val="402B2B"/>
                </a:solidFill>
                <a:latin typeface="Amiko Bold"/>
              </a:rPr>
              <a:t>PARTENZA</a:t>
            </a:r>
            <a:r>
              <a:rPr lang="en-US" sz="2387">
                <a:solidFill>
                  <a:srgbClr val="402B2B"/>
                </a:solidFill>
                <a:latin typeface="Amiko"/>
              </a:rPr>
              <a:t> da Milano Malpensa MXP ore 6.35</a:t>
            </a:r>
          </a:p>
          <a:p>
            <a:pPr algn="just">
              <a:lnSpc>
                <a:spcPts val="3342"/>
              </a:lnSpc>
            </a:pPr>
            <a:r>
              <a:rPr lang="en-US" sz="2387">
                <a:solidFill>
                  <a:srgbClr val="402B2B"/>
                </a:solidFill>
                <a:latin typeface="Amiko Bold"/>
              </a:rPr>
              <a:t>ARRIVO</a:t>
            </a:r>
            <a:r>
              <a:rPr lang="en-US" sz="2387">
                <a:solidFill>
                  <a:srgbClr val="402B2B"/>
                </a:solidFill>
                <a:latin typeface="Amiko"/>
              </a:rPr>
              <a:t> previsto per le 8.15 all’Aeroporto di Barcellona BCN</a:t>
            </a:r>
          </a:p>
          <a:p>
            <a:pPr algn="just">
              <a:lnSpc>
                <a:spcPts val="3342"/>
              </a:lnSpc>
            </a:pPr>
            <a:endParaRPr lang="en-US" sz="2387">
              <a:solidFill>
                <a:srgbClr val="402B2B"/>
              </a:solidFill>
              <a:latin typeface="Amiko"/>
            </a:endParaRPr>
          </a:p>
          <a:p>
            <a:pPr algn="just">
              <a:lnSpc>
                <a:spcPts val="3342"/>
              </a:lnSpc>
            </a:pPr>
            <a:r>
              <a:rPr lang="en-US" sz="2387">
                <a:solidFill>
                  <a:srgbClr val="402B2B"/>
                </a:solidFill>
                <a:latin typeface="Amiko Bold"/>
              </a:rPr>
              <a:t>28 aprile 2024</a:t>
            </a:r>
          </a:p>
          <a:p>
            <a:pPr algn="just">
              <a:lnSpc>
                <a:spcPts val="3342"/>
              </a:lnSpc>
            </a:pPr>
            <a:r>
              <a:rPr lang="en-US" sz="2387">
                <a:solidFill>
                  <a:srgbClr val="402B2B"/>
                </a:solidFill>
                <a:latin typeface="Amiko Bold"/>
              </a:rPr>
              <a:t>PARTENZA</a:t>
            </a:r>
            <a:r>
              <a:rPr lang="en-US" sz="2387">
                <a:solidFill>
                  <a:srgbClr val="402B2B"/>
                </a:solidFill>
                <a:latin typeface="Amiko"/>
              </a:rPr>
              <a:t> dall’Aeroporto di Barcellona BCN ore 21.05</a:t>
            </a:r>
          </a:p>
          <a:p>
            <a:pPr algn="just">
              <a:lnSpc>
                <a:spcPts val="3342"/>
              </a:lnSpc>
            </a:pPr>
            <a:r>
              <a:rPr lang="en-US" sz="2387">
                <a:solidFill>
                  <a:srgbClr val="402B2B"/>
                </a:solidFill>
                <a:latin typeface="Amiko Bold"/>
              </a:rPr>
              <a:t>ARRIVO</a:t>
            </a:r>
            <a:r>
              <a:rPr lang="en-US" sz="2387">
                <a:solidFill>
                  <a:srgbClr val="402B2B"/>
                </a:solidFill>
                <a:latin typeface="Amiko"/>
              </a:rPr>
              <a:t> previsto per le 22.50 a Milano Malpensa MXP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40290" y="5529728"/>
            <a:ext cx="8202943" cy="585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4"/>
              </a:lnSpc>
            </a:pPr>
            <a:r>
              <a:rPr lang="en-US" sz="3003">
                <a:solidFill>
                  <a:srgbClr val="402B2B"/>
                </a:solidFill>
                <a:latin typeface="Amiko"/>
              </a:rPr>
              <a:t>Quattro giorni tra le meravigliose opere di Gaudi, le spiagge e i parchi, i vivaci barrios del centro storico e l’incredibile proposta gastronomica della capitale catalana.</a:t>
            </a:r>
          </a:p>
          <a:p>
            <a:pPr algn="just">
              <a:lnSpc>
                <a:spcPts val="4204"/>
              </a:lnSpc>
            </a:pPr>
            <a:endParaRPr lang="en-US" sz="3003">
              <a:solidFill>
                <a:srgbClr val="402B2B"/>
              </a:solidFill>
              <a:latin typeface="Amiko"/>
            </a:endParaRPr>
          </a:p>
          <a:p>
            <a:pPr algn="just">
              <a:lnSpc>
                <a:spcPts val="4204"/>
              </a:lnSpc>
            </a:pPr>
            <a:r>
              <a:rPr lang="en-US" sz="3003">
                <a:solidFill>
                  <a:srgbClr val="402B2B"/>
                </a:solidFill>
                <a:latin typeface="Amiko"/>
              </a:rPr>
              <a:t>Ritira la tessera Hola Barcellona direttamente in aeroporto, al punto informazioni del Hola tourisme, a soli 38€</a:t>
            </a:r>
          </a:p>
          <a:p>
            <a:pPr algn="just">
              <a:lnSpc>
                <a:spcPts val="4204"/>
              </a:lnSpc>
            </a:pPr>
            <a:endParaRPr lang="en-US" sz="3003">
              <a:solidFill>
                <a:srgbClr val="402B2B"/>
              </a:solidFill>
              <a:latin typeface="Amiko"/>
            </a:endParaRPr>
          </a:p>
          <a:p>
            <a:pPr algn="just">
              <a:lnSpc>
                <a:spcPts val="4204"/>
              </a:lnSpc>
            </a:pPr>
            <a:endParaRPr lang="en-US" sz="3003">
              <a:solidFill>
                <a:srgbClr val="402B2B"/>
              </a:solidFill>
              <a:latin typeface="Amiko"/>
            </a:endParaRPr>
          </a:p>
          <a:p>
            <a:pPr algn="just">
              <a:lnSpc>
                <a:spcPts val="4204"/>
              </a:lnSpc>
            </a:pPr>
            <a:r>
              <a:rPr lang="en-US" sz="3003">
                <a:solidFill>
                  <a:srgbClr val="402B2B"/>
                </a:solidFill>
                <a:latin typeface="Amiko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3" name="Freeform 3"/>
          <p:cNvSpPr/>
          <p:nvPr/>
        </p:nvSpPr>
        <p:spPr>
          <a:xfrm rot="-5544982" flipH="1" flipV="1">
            <a:off x="-464109" y="2456209"/>
            <a:ext cx="7187018" cy="4794449"/>
          </a:xfrm>
          <a:custGeom>
            <a:avLst/>
            <a:gdLst/>
            <a:ahLst/>
            <a:cxnLst/>
            <a:rect l="l" t="t" r="r" b="b"/>
            <a:pathLst>
              <a:path w="7187018" h="4794449">
                <a:moveTo>
                  <a:pt x="7187018" y="4794449"/>
                </a:moveTo>
                <a:lnTo>
                  <a:pt x="0" y="4794449"/>
                </a:lnTo>
                <a:lnTo>
                  <a:pt x="0" y="0"/>
                </a:lnTo>
                <a:lnTo>
                  <a:pt x="7187018" y="0"/>
                </a:lnTo>
                <a:lnTo>
                  <a:pt x="7187018" y="479444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213070">
            <a:off x="2601333" y="1299202"/>
            <a:ext cx="512387" cy="522178"/>
          </a:xfrm>
          <a:custGeom>
            <a:avLst/>
            <a:gdLst/>
            <a:ahLst/>
            <a:cxnLst/>
            <a:rect l="l" t="t" r="r" b="b"/>
            <a:pathLst>
              <a:path w="512387" h="522178">
                <a:moveTo>
                  <a:pt x="0" y="0"/>
                </a:moveTo>
                <a:lnTo>
                  <a:pt x="512387" y="0"/>
                </a:lnTo>
                <a:lnTo>
                  <a:pt x="512387" y="522178"/>
                </a:lnTo>
                <a:lnTo>
                  <a:pt x="0" y="522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5400000" flipV="1">
            <a:off x="9339057" y="965579"/>
            <a:ext cx="10549760" cy="8093082"/>
          </a:xfrm>
          <a:custGeom>
            <a:avLst/>
            <a:gdLst/>
            <a:ahLst/>
            <a:cxnLst/>
            <a:rect l="l" t="t" r="r" b="b"/>
            <a:pathLst>
              <a:path w="15194115" h="10135970">
                <a:moveTo>
                  <a:pt x="0" y="10135971"/>
                </a:moveTo>
                <a:lnTo>
                  <a:pt x="15194115" y="10135971"/>
                </a:lnTo>
                <a:lnTo>
                  <a:pt x="15194115" y="0"/>
                </a:lnTo>
                <a:lnTo>
                  <a:pt x="0" y="0"/>
                </a:lnTo>
                <a:lnTo>
                  <a:pt x="0" y="10135971"/>
                </a:lnTo>
                <a:close/>
              </a:path>
            </a:pathLst>
          </a:custGeom>
          <a:blipFill>
            <a:blip r:embed="rId3"/>
            <a:stretch>
              <a:fillRect l="1" r="-10473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6" name="Freeform 6"/>
          <p:cNvSpPr/>
          <p:nvPr/>
        </p:nvSpPr>
        <p:spPr>
          <a:xfrm>
            <a:off x="11928519" y="4771013"/>
            <a:ext cx="5333130" cy="164842"/>
          </a:xfrm>
          <a:custGeom>
            <a:avLst/>
            <a:gdLst/>
            <a:ahLst/>
            <a:cxnLst/>
            <a:rect l="l" t="t" r="r" b="b"/>
            <a:pathLst>
              <a:path w="5333130" h="164842">
                <a:moveTo>
                  <a:pt x="0" y="0"/>
                </a:moveTo>
                <a:lnTo>
                  <a:pt x="5333130" y="0"/>
                </a:lnTo>
                <a:lnTo>
                  <a:pt x="5333130" y="164842"/>
                </a:lnTo>
                <a:lnTo>
                  <a:pt x="0" y="164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 descr="fjjfnef"/>
          <p:cNvSpPr/>
          <p:nvPr/>
        </p:nvSpPr>
        <p:spPr>
          <a:xfrm rot="-5270522" flipH="1">
            <a:off x="4653513" y="4012659"/>
            <a:ext cx="6502927" cy="4338092"/>
          </a:xfrm>
          <a:custGeom>
            <a:avLst/>
            <a:gdLst/>
            <a:ahLst/>
            <a:cxnLst/>
            <a:rect l="l" t="t" r="r" b="b"/>
            <a:pathLst>
              <a:path w="6502927" h="4338092">
                <a:moveTo>
                  <a:pt x="6502927" y="0"/>
                </a:moveTo>
                <a:lnTo>
                  <a:pt x="0" y="0"/>
                </a:lnTo>
                <a:lnTo>
                  <a:pt x="0" y="4338092"/>
                </a:lnTo>
                <a:lnTo>
                  <a:pt x="6502927" y="4338092"/>
                </a:lnTo>
                <a:lnTo>
                  <a:pt x="650292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 rot="61389">
            <a:off x="7790057" y="2868305"/>
            <a:ext cx="463616" cy="472475"/>
          </a:xfrm>
          <a:custGeom>
            <a:avLst/>
            <a:gdLst/>
            <a:ahLst/>
            <a:cxnLst/>
            <a:rect l="l" t="t" r="r" b="b"/>
            <a:pathLst>
              <a:path w="463616" h="472475">
                <a:moveTo>
                  <a:pt x="0" y="0"/>
                </a:moveTo>
                <a:lnTo>
                  <a:pt x="463616" y="0"/>
                </a:lnTo>
                <a:lnTo>
                  <a:pt x="463616" y="472475"/>
                </a:lnTo>
                <a:lnTo>
                  <a:pt x="0" y="472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 rot="-6687178">
            <a:off x="10193013" y="-472837"/>
            <a:ext cx="1472888" cy="3813303"/>
          </a:xfrm>
          <a:custGeom>
            <a:avLst/>
            <a:gdLst/>
            <a:ahLst/>
            <a:cxnLst/>
            <a:rect l="l" t="t" r="r" b="b"/>
            <a:pathLst>
              <a:path w="1472888" h="3813303">
                <a:moveTo>
                  <a:pt x="0" y="0"/>
                </a:moveTo>
                <a:lnTo>
                  <a:pt x="1472889" y="0"/>
                </a:lnTo>
                <a:lnTo>
                  <a:pt x="1472889" y="3813303"/>
                </a:lnTo>
                <a:lnTo>
                  <a:pt x="0" y="3813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8000"/>
            </a:blip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5" name="Freeform 15"/>
          <p:cNvSpPr/>
          <p:nvPr/>
        </p:nvSpPr>
        <p:spPr>
          <a:xfrm>
            <a:off x="0" y="8019788"/>
            <a:ext cx="4811239" cy="2477025"/>
          </a:xfrm>
          <a:custGeom>
            <a:avLst/>
            <a:gdLst/>
            <a:ahLst/>
            <a:cxnLst/>
            <a:rect l="l" t="t" r="r" b="b"/>
            <a:pathLst>
              <a:path w="4811239" h="2477025">
                <a:moveTo>
                  <a:pt x="0" y="0"/>
                </a:moveTo>
                <a:lnTo>
                  <a:pt x="4811239" y="0"/>
                </a:lnTo>
                <a:lnTo>
                  <a:pt x="4811239" y="2477024"/>
                </a:lnTo>
                <a:lnTo>
                  <a:pt x="0" y="2477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3239483" y="7011667"/>
            <a:ext cx="3275333" cy="3275333"/>
          </a:xfrm>
          <a:custGeom>
            <a:avLst/>
            <a:gdLst/>
            <a:ahLst/>
            <a:cxnLst/>
            <a:rect l="l" t="t" r="r" b="b"/>
            <a:pathLst>
              <a:path w="3275333" h="3275333">
                <a:moveTo>
                  <a:pt x="0" y="0"/>
                </a:moveTo>
                <a:lnTo>
                  <a:pt x="3275333" y="0"/>
                </a:lnTo>
                <a:lnTo>
                  <a:pt x="3275333" y="3275333"/>
                </a:lnTo>
                <a:lnTo>
                  <a:pt x="0" y="3275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TextBox 17"/>
          <p:cNvSpPr txBox="1"/>
          <p:nvPr/>
        </p:nvSpPr>
        <p:spPr>
          <a:xfrm rot="130800">
            <a:off x="5922451" y="3370477"/>
            <a:ext cx="3963106" cy="604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>
                <a:solidFill>
                  <a:srgbClr val="3D2007"/>
                </a:solidFill>
                <a:latin typeface="Amiko"/>
              </a:rPr>
              <a:t>Pernottamento presso </a:t>
            </a:r>
            <a:r>
              <a:rPr lang="en-US" sz="2625">
                <a:solidFill>
                  <a:srgbClr val="3D2007"/>
                </a:solidFill>
                <a:latin typeface="Amiko Bold"/>
              </a:rPr>
              <a:t>Hotel Barcellona Center</a:t>
            </a:r>
            <a:r>
              <a:rPr lang="en-US" sz="2625">
                <a:solidFill>
                  <a:srgbClr val="3D2007"/>
                </a:solidFill>
                <a:latin typeface="Amiko"/>
              </a:rPr>
              <a:t>, localizzato a 15' a piedi da Plaza Catalunya. In Corso Balmes, 103 - 105, Eixample, Barcellona.</a:t>
            </a:r>
          </a:p>
          <a:p>
            <a:pPr algn="ctr">
              <a:lnSpc>
                <a:spcPts val="3675"/>
              </a:lnSpc>
            </a:pPr>
            <a:r>
              <a:rPr lang="en-US" sz="2625">
                <a:solidFill>
                  <a:srgbClr val="3D2007"/>
                </a:solidFill>
                <a:latin typeface="Amiko Bold"/>
              </a:rPr>
              <a:t>Servizi</a:t>
            </a:r>
            <a:r>
              <a:rPr lang="en-US" sz="2625">
                <a:solidFill>
                  <a:srgbClr val="3D2007"/>
                </a:solidFill>
                <a:latin typeface="Amiko"/>
              </a:rPr>
              <a:t>:</a:t>
            </a:r>
          </a:p>
          <a:p>
            <a:pPr marL="566747" lvl="1" indent="-283374" algn="ctr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3D2007"/>
                </a:solidFill>
                <a:latin typeface="Amiko"/>
              </a:rPr>
              <a:t>mezza pensione </a:t>
            </a:r>
          </a:p>
          <a:p>
            <a:pPr marL="566747" lvl="1" indent="-283374" algn="ctr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3D2007"/>
                </a:solidFill>
                <a:latin typeface="Amiko"/>
              </a:rPr>
              <a:t>palestra e idromassaggio inclusi </a:t>
            </a:r>
          </a:p>
          <a:p>
            <a:pPr algn="ctr">
              <a:lnSpc>
                <a:spcPts val="3675"/>
              </a:lnSpc>
            </a:pPr>
            <a:endParaRPr lang="en-US" sz="2625">
              <a:solidFill>
                <a:srgbClr val="3D2007"/>
              </a:solidFill>
              <a:latin typeface="Amik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391244" y="2482384"/>
            <a:ext cx="6565015" cy="186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69"/>
              </a:lnSpc>
              <a:spcBef>
                <a:spcPct val="0"/>
              </a:spcBef>
            </a:pPr>
            <a:r>
              <a:rPr lang="en-US" sz="10692" spc="235">
                <a:solidFill>
                  <a:srgbClr val="3D2007"/>
                </a:solidFill>
                <a:latin typeface="Sugo Display"/>
              </a:rPr>
              <a:t>Trasferimento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91244" y="4935855"/>
            <a:ext cx="6971812" cy="186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69"/>
              </a:lnSpc>
              <a:spcBef>
                <a:spcPct val="0"/>
              </a:spcBef>
            </a:pPr>
            <a:r>
              <a:rPr lang="en-US" sz="10692" spc="235">
                <a:solidFill>
                  <a:srgbClr val="3D2007"/>
                </a:solidFill>
                <a:latin typeface="Sugo Display"/>
              </a:rPr>
              <a:t>Pernottamento</a:t>
            </a:r>
          </a:p>
        </p:txBody>
      </p:sp>
      <p:sp>
        <p:nvSpPr>
          <p:cNvPr id="20" name="TextBox 20"/>
          <p:cNvSpPr txBox="1"/>
          <p:nvPr/>
        </p:nvSpPr>
        <p:spPr>
          <a:xfrm rot="-126969">
            <a:off x="953377" y="1865849"/>
            <a:ext cx="4272519" cy="641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2829">
                <a:solidFill>
                  <a:srgbClr val="3D2007"/>
                </a:solidFill>
                <a:latin typeface="Amiko"/>
              </a:rPr>
              <a:t>L’aeroporto di Barcellona si trova a 12 km dalla città. Puoi raggiungere il centro con i mezzi di trasporto pubblico, in 35':</a:t>
            </a:r>
          </a:p>
          <a:p>
            <a:pPr marL="610995" lvl="1" indent="-305497" algn="ctr">
              <a:lnSpc>
                <a:spcPts val="3961"/>
              </a:lnSpc>
              <a:buFont typeface="Arial"/>
              <a:buChar char="•"/>
            </a:pPr>
            <a:r>
              <a:rPr lang="en-US" sz="2829">
                <a:solidFill>
                  <a:srgbClr val="3D2007"/>
                </a:solidFill>
                <a:latin typeface="Amiko"/>
              </a:rPr>
              <a:t>linea A1 e A2 dell’aerobus</a:t>
            </a:r>
          </a:p>
          <a:p>
            <a:pPr marL="610995" lvl="1" indent="-305497" algn="ctr">
              <a:lnSpc>
                <a:spcPts val="3961"/>
              </a:lnSpc>
              <a:buFont typeface="Arial"/>
              <a:buChar char="•"/>
            </a:pPr>
            <a:r>
              <a:rPr lang="en-US" sz="2829">
                <a:solidFill>
                  <a:srgbClr val="3D2007"/>
                </a:solidFill>
                <a:latin typeface="Amiko"/>
              </a:rPr>
              <a:t>linea ferroviaria R2 nord </a:t>
            </a:r>
          </a:p>
          <a:p>
            <a:pPr marL="610995" lvl="1" indent="-305497" algn="ctr">
              <a:lnSpc>
                <a:spcPts val="3961"/>
              </a:lnSpc>
              <a:buFont typeface="Arial"/>
              <a:buChar char="•"/>
            </a:pPr>
            <a:r>
              <a:rPr lang="en-US" sz="2829">
                <a:solidFill>
                  <a:srgbClr val="3D2007"/>
                </a:solidFill>
                <a:latin typeface="Amiko"/>
              </a:rPr>
              <a:t>linea 46 autobus urbano</a:t>
            </a:r>
          </a:p>
          <a:p>
            <a:pPr algn="ctr">
              <a:lnSpc>
                <a:spcPts val="3961"/>
              </a:lnSpc>
            </a:pPr>
            <a:endParaRPr lang="en-US" sz="2829">
              <a:solidFill>
                <a:srgbClr val="3D2007"/>
              </a:solidFill>
              <a:latin typeface="Amik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10800000" flipV="1">
            <a:off x="223496" y="0"/>
            <a:ext cx="18145504" cy="10287000"/>
          </a:xfrm>
          <a:custGeom>
            <a:avLst/>
            <a:gdLst/>
            <a:ahLst/>
            <a:cxnLst/>
            <a:rect l="l" t="t" r="r" b="b"/>
            <a:pathLst>
              <a:path w="18145504" h="12104837">
                <a:moveTo>
                  <a:pt x="0" y="12104838"/>
                </a:moveTo>
                <a:lnTo>
                  <a:pt x="18145504" y="12104838"/>
                </a:lnTo>
                <a:lnTo>
                  <a:pt x="18145504" y="0"/>
                </a:lnTo>
                <a:lnTo>
                  <a:pt x="0" y="0"/>
                </a:lnTo>
                <a:lnTo>
                  <a:pt x="0" y="12104838"/>
                </a:lnTo>
                <a:close/>
              </a:path>
            </a:pathLst>
          </a:custGeom>
          <a:blipFill>
            <a:blip r:embed="rId3"/>
            <a:stretch>
              <a:fillRect t="-10394" b="-727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68087">
            <a:off x="791955" y="9265227"/>
            <a:ext cx="706674" cy="720177"/>
          </a:xfrm>
          <a:custGeom>
            <a:avLst/>
            <a:gdLst/>
            <a:ahLst/>
            <a:cxnLst/>
            <a:rect l="l" t="t" r="r" b="b"/>
            <a:pathLst>
              <a:path w="706674" h="720177">
                <a:moveTo>
                  <a:pt x="0" y="0"/>
                </a:moveTo>
                <a:lnTo>
                  <a:pt x="706674" y="0"/>
                </a:lnTo>
                <a:lnTo>
                  <a:pt x="706674" y="720177"/>
                </a:lnTo>
                <a:lnTo>
                  <a:pt x="0" y="720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68087">
            <a:off x="17266362" y="243763"/>
            <a:ext cx="706674" cy="720177"/>
          </a:xfrm>
          <a:custGeom>
            <a:avLst/>
            <a:gdLst/>
            <a:ahLst/>
            <a:cxnLst/>
            <a:rect l="l" t="t" r="r" b="b"/>
            <a:pathLst>
              <a:path w="706674" h="720177">
                <a:moveTo>
                  <a:pt x="0" y="0"/>
                </a:moveTo>
                <a:lnTo>
                  <a:pt x="706674" y="0"/>
                </a:lnTo>
                <a:lnTo>
                  <a:pt x="706674" y="720177"/>
                </a:lnTo>
                <a:lnTo>
                  <a:pt x="0" y="720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145292" y="322031"/>
            <a:ext cx="3937122" cy="2347599"/>
          </a:xfrm>
          <a:custGeom>
            <a:avLst/>
            <a:gdLst/>
            <a:ahLst/>
            <a:cxnLst/>
            <a:rect l="l" t="t" r="r" b="b"/>
            <a:pathLst>
              <a:path w="3013786" h="2038416">
                <a:moveTo>
                  <a:pt x="0" y="0"/>
                </a:moveTo>
                <a:lnTo>
                  <a:pt x="3013786" y="0"/>
                </a:lnTo>
                <a:lnTo>
                  <a:pt x="3013786" y="2038415"/>
                </a:lnTo>
                <a:lnTo>
                  <a:pt x="0" y="203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21120225">
            <a:off x="11667810" y="152840"/>
            <a:ext cx="4426446" cy="1714242"/>
          </a:xfrm>
          <a:custGeom>
            <a:avLst/>
            <a:gdLst/>
            <a:ahLst/>
            <a:cxnLst/>
            <a:rect l="l" t="t" r="r" b="b"/>
            <a:pathLst>
              <a:path w="4426446" h="1714242">
                <a:moveTo>
                  <a:pt x="0" y="0"/>
                </a:moveTo>
                <a:lnTo>
                  <a:pt x="4426446" y="0"/>
                </a:lnTo>
                <a:lnTo>
                  <a:pt x="4426446" y="1714242"/>
                </a:lnTo>
                <a:lnTo>
                  <a:pt x="0" y="17142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520189" y="3108575"/>
            <a:ext cx="276786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C00000"/>
                </a:solidFill>
                <a:latin typeface="Amiko Ultra-Bold"/>
              </a:rPr>
              <a:t>25 </a:t>
            </a:r>
            <a:r>
              <a:rPr lang="en-US" sz="2600" dirty="0" err="1">
                <a:solidFill>
                  <a:srgbClr val="C00000"/>
                </a:solidFill>
                <a:latin typeface="Amiko Ultra-Bold"/>
              </a:rPr>
              <a:t>aprile</a:t>
            </a:r>
            <a:r>
              <a:rPr lang="en-US" sz="2600" dirty="0">
                <a:solidFill>
                  <a:srgbClr val="C00000"/>
                </a:solidFill>
                <a:latin typeface="Amiko Ultra-Bold"/>
              </a:rPr>
              <a:t> 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84204" y="3108574"/>
            <a:ext cx="308615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C00000"/>
                </a:solidFill>
                <a:latin typeface="Amiko Ultra-Bold"/>
              </a:rPr>
              <a:t>26 </a:t>
            </a:r>
            <a:r>
              <a:rPr lang="en-US" sz="2600" dirty="0" err="1">
                <a:solidFill>
                  <a:srgbClr val="C00000"/>
                </a:solidFill>
                <a:latin typeface="Amiko Ultra-Bold"/>
              </a:rPr>
              <a:t>aprile</a:t>
            </a:r>
            <a:r>
              <a:rPr lang="en-US" sz="2600" dirty="0">
                <a:solidFill>
                  <a:srgbClr val="C00000"/>
                </a:solidFill>
                <a:latin typeface="Amiko Ultra-Bold"/>
              </a:rPr>
              <a:t> 2024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37381" y="3099549"/>
            <a:ext cx="276786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C00000"/>
                </a:solidFill>
                <a:latin typeface="Amiko Ultra-Bold"/>
              </a:rPr>
              <a:t>27 </a:t>
            </a:r>
            <a:r>
              <a:rPr lang="en-US" sz="2600" dirty="0" err="1">
                <a:solidFill>
                  <a:srgbClr val="C00000"/>
                </a:solidFill>
                <a:latin typeface="Amiko Ultra-Bold"/>
              </a:rPr>
              <a:t>aprile</a:t>
            </a:r>
            <a:r>
              <a:rPr lang="en-US" sz="2600" dirty="0">
                <a:solidFill>
                  <a:srgbClr val="C00000"/>
                </a:solidFill>
                <a:latin typeface="Amiko Ultra-Bold"/>
              </a:rPr>
              <a:t>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74400" y="923775"/>
            <a:ext cx="9762842" cy="159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29"/>
              </a:lnSpc>
            </a:pPr>
            <a:r>
              <a:rPr lang="en-US" sz="12030" spc="397" dirty="0" err="1">
                <a:solidFill>
                  <a:srgbClr val="402B2B"/>
                </a:solidFill>
                <a:latin typeface="Sugo Display"/>
              </a:rPr>
              <a:t>Itinerario</a:t>
            </a:r>
            <a:endParaRPr lang="en-US" sz="12030" spc="397" dirty="0">
              <a:solidFill>
                <a:srgbClr val="402B2B"/>
              </a:solidFill>
              <a:latin typeface="Sugo Displa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37242" y="2114947"/>
            <a:ext cx="276786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C00000"/>
                </a:solidFill>
                <a:latin typeface="Amiko Ultra-Bold"/>
              </a:rPr>
              <a:t>28 </a:t>
            </a:r>
            <a:r>
              <a:rPr lang="en-US" sz="2600" dirty="0" err="1">
                <a:solidFill>
                  <a:srgbClr val="C00000"/>
                </a:solidFill>
                <a:latin typeface="Amiko Ultra-Bold"/>
              </a:rPr>
              <a:t>aprile</a:t>
            </a:r>
            <a:r>
              <a:rPr lang="en-US" sz="2600" dirty="0">
                <a:solidFill>
                  <a:srgbClr val="C00000"/>
                </a:solidFill>
                <a:latin typeface="Amiko Ultra-Bold"/>
              </a:rPr>
              <a:t> 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5943" y="3902822"/>
            <a:ext cx="3669783" cy="592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0000"/>
                </a:solidFill>
                <a:latin typeface="Amiko"/>
              </a:rPr>
              <a:t>Colazione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in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aeroporto</a:t>
            </a:r>
            <a:endParaRPr lang="en-US" sz="2330" dirty="0">
              <a:solidFill>
                <a:srgbClr val="000000"/>
              </a:solidFill>
              <a:latin typeface="Amiko"/>
            </a:endParaRP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0000"/>
                </a:solidFill>
                <a:latin typeface="Amiko"/>
              </a:rPr>
              <a:t>arrivo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in hotel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10.30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visita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a 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Park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Guell</a:t>
            </a:r>
            <a:endParaRPr lang="en-US" sz="2330" dirty="0">
              <a:solidFill>
                <a:srgbClr val="000000"/>
              </a:solidFill>
              <a:latin typeface="Amiko Bold"/>
            </a:endParaRP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13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pranzo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15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visita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guidata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alla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Sagrada Familia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17  vista al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padiglione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tedesco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0000"/>
                </a:solidFill>
                <a:latin typeface="Amiko"/>
              </a:rPr>
              <a:t>ritorno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in hotel +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cena</a:t>
            </a:r>
            <a:endParaRPr lang="en-US" sz="2330" dirty="0">
              <a:solidFill>
                <a:srgbClr val="000000"/>
              </a:solidFill>
              <a:latin typeface="Amiko"/>
            </a:endParaRP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21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spettacolo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Font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Magica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76777" y="3902822"/>
            <a:ext cx="3790665" cy="449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0000"/>
                </a:solidFill>
                <a:latin typeface="Amiko"/>
              </a:rPr>
              <a:t>Colazione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in hotel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9.30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passeggiata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sulla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Rambla + 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shopping al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mercato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La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Boquerìa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+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lezione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di cucina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sulla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Paella (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pranzo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)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 Bold"/>
              </a:rPr>
              <a:t>tour 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al 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Camp Nou +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museo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0000"/>
                </a:solidFill>
                <a:latin typeface="Amiko"/>
              </a:rPr>
              <a:t>ritorno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in hotel +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cena</a:t>
            </a:r>
            <a:endParaRPr lang="en-US" sz="2330" dirty="0">
              <a:solidFill>
                <a:srgbClr val="000000"/>
              </a:solidFill>
              <a:latin typeface="Amiko"/>
            </a:endParaRP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0000"/>
                </a:solidFill>
                <a:latin typeface="Amiko"/>
              </a:rPr>
              <a:t>serata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alla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spa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96248" y="3902822"/>
            <a:ext cx="3847221" cy="634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0000"/>
                </a:solidFill>
                <a:latin typeface="Amiko"/>
              </a:rPr>
              <a:t>Colazione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in hotel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9.30 palestra 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 10.30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Maremagnum</a:t>
            </a:r>
            <a:endParaRPr lang="en-US" sz="2330" dirty="0">
              <a:solidFill>
                <a:srgbClr val="000000"/>
              </a:solidFill>
              <a:latin typeface="Amiko Bold"/>
            </a:endParaRP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13.10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pranzo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al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sacco</a:t>
            </a:r>
            <a:endParaRPr lang="en-US" sz="2330" dirty="0">
              <a:solidFill>
                <a:srgbClr val="000000"/>
              </a:solidFill>
              <a:latin typeface="Amiko"/>
            </a:endParaRP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14.30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visita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al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monumento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di Cristoforo Colombo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 Bold"/>
              </a:rPr>
              <a:t>tour in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barca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intorno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al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porto</a:t>
            </a:r>
            <a:endParaRPr lang="en-US" sz="2330" dirty="0">
              <a:solidFill>
                <a:srgbClr val="000000"/>
              </a:solidFill>
              <a:latin typeface="Amiko"/>
            </a:endParaRP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0000"/>
                </a:solidFill>
                <a:latin typeface="Amiko"/>
              </a:rPr>
              <a:t>ritorno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in hotel +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cena</a:t>
            </a:r>
            <a:endParaRPr lang="en-US" sz="2330" dirty="0">
              <a:solidFill>
                <a:srgbClr val="000000"/>
              </a:solidFill>
              <a:latin typeface="Amiko"/>
            </a:endParaRP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21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spettacolo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di 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Flamenco </a:t>
            </a:r>
          </a:p>
          <a:p>
            <a:pPr>
              <a:lnSpc>
                <a:spcPts val="3262"/>
              </a:lnSpc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72275" y="2918220"/>
            <a:ext cx="3912939" cy="695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0000"/>
                </a:solidFill>
                <a:latin typeface="Amiko"/>
              </a:rPr>
              <a:t>Colazione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in hotel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9.30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visita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al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Barri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Gotic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10.30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acquisto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di souvenir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11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visita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alla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Cattedrale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La Seu +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convento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di Santa Eulalia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13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pranzo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 a 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Taller de Tapas</a:t>
            </a: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>
                <a:solidFill>
                  <a:srgbClr val="000000"/>
                </a:solidFill>
                <a:latin typeface="Amiko"/>
              </a:rPr>
              <a:t>ore 15 vista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all’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acquario</a:t>
            </a:r>
            <a:r>
              <a:rPr lang="en-US" sz="2330" dirty="0">
                <a:solidFill>
                  <a:srgbClr val="000000"/>
                </a:solidFill>
                <a:latin typeface="Amiko Bold"/>
              </a:rPr>
              <a:t> di </a:t>
            </a:r>
            <a:r>
              <a:rPr lang="en-US" sz="2330" dirty="0" err="1">
                <a:solidFill>
                  <a:srgbClr val="000000"/>
                </a:solidFill>
                <a:latin typeface="Amiko Bold"/>
              </a:rPr>
              <a:t>Barcellona</a:t>
            </a:r>
            <a:endParaRPr lang="en-US" sz="2330" dirty="0">
              <a:solidFill>
                <a:srgbClr val="000000"/>
              </a:solidFill>
              <a:latin typeface="Amiko Bold"/>
            </a:endParaRP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0000"/>
                </a:solidFill>
                <a:latin typeface="Amiko"/>
              </a:rPr>
              <a:t>trasferimento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in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aeroporto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+ </a:t>
            </a:r>
            <a:r>
              <a:rPr lang="en-US" sz="2330" dirty="0" err="1">
                <a:solidFill>
                  <a:srgbClr val="000000"/>
                </a:solidFill>
                <a:latin typeface="Amiko"/>
              </a:rPr>
              <a:t>cena</a:t>
            </a:r>
            <a:endParaRPr lang="en-US" sz="2330" dirty="0">
              <a:solidFill>
                <a:srgbClr val="000000"/>
              </a:solidFill>
              <a:latin typeface="Amiko"/>
            </a:endParaRPr>
          </a:p>
          <a:p>
            <a:pPr marL="503048" lvl="1" indent="-251524">
              <a:lnSpc>
                <a:spcPts val="3262"/>
              </a:lnSpc>
              <a:buFont typeface="Arial"/>
              <a:buChar char="•"/>
            </a:pPr>
            <a:r>
              <a:rPr lang="en-US" sz="2330" dirty="0" err="1">
                <a:solidFill>
                  <a:srgbClr val="000000"/>
                </a:solidFill>
                <a:latin typeface="Amiko"/>
              </a:rPr>
              <a:t>partenza</a:t>
            </a:r>
            <a:r>
              <a:rPr lang="en-US" sz="2330" dirty="0">
                <a:solidFill>
                  <a:srgbClr val="000000"/>
                </a:solidFill>
                <a:latin typeface="Amiko"/>
              </a:rPr>
              <a:t> ore 21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0" y="822426"/>
            <a:ext cx="18288000" cy="9813355"/>
          </a:xfrm>
          <a:custGeom>
            <a:avLst/>
            <a:gdLst/>
            <a:ahLst/>
            <a:cxnLst/>
            <a:rect l="l" t="t" r="r" b="b"/>
            <a:pathLst>
              <a:path w="18961934" h="9813355">
                <a:moveTo>
                  <a:pt x="0" y="0"/>
                </a:moveTo>
                <a:lnTo>
                  <a:pt x="18961934" y="0"/>
                </a:lnTo>
                <a:lnTo>
                  <a:pt x="18961934" y="9813354"/>
                </a:lnTo>
                <a:lnTo>
                  <a:pt x="0" y="9813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3" r="-1383" b="-2264"/>
            </a:stretch>
          </a:blipFill>
        </p:spPr>
        <p:txBody>
          <a:bodyPr/>
          <a:lstStyle/>
          <a:p>
            <a:endParaRPr lang="it-IT" dirty="0"/>
          </a:p>
        </p:txBody>
      </p:sp>
      <p:sp>
        <p:nvSpPr>
          <p:cNvPr id="10" name="Freeform 10"/>
          <p:cNvSpPr/>
          <p:nvPr/>
        </p:nvSpPr>
        <p:spPr>
          <a:xfrm rot="16712724">
            <a:off x="5479556" y="-1008596"/>
            <a:ext cx="1472888" cy="3813303"/>
          </a:xfrm>
          <a:custGeom>
            <a:avLst/>
            <a:gdLst/>
            <a:ahLst/>
            <a:cxnLst/>
            <a:rect l="l" t="t" r="r" b="b"/>
            <a:pathLst>
              <a:path w="1472888" h="3813303">
                <a:moveTo>
                  <a:pt x="0" y="0"/>
                </a:moveTo>
                <a:lnTo>
                  <a:pt x="1472888" y="0"/>
                </a:lnTo>
                <a:lnTo>
                  <a:pt x="1472888" y="3813303"/>
                </a:lnTo>
                <a:lnTo>
                  <a:pt x="0" y="38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-5400000">
            <a:off x="5320380" y="5063698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4075315" y="2462072"/>
            <a:ext cx="4212685" cy="3911779"/>
          </a:xfrm>
          <a:custGeom>
            <a:avLst/>
            <a:gdLst/>
            <a:ahLst/>
            <a:cxnLst/>
            <a:rect l="l" t="t" r="r" b="b"/>
            <a:pathLst>
              <a:path w="4212685" h="3911779">
                <a:moveTo>
                  <a:pt x="0" y="0"/>
                </a:moveTo>
                <a:lnTo>
                  <a:pt x="4212685" y="0"/>
                </a:lnTo>
                <a:lnTo>
                  <a:pt x="4212685" y="3911779"/>
                </a:lnTo>
                <a:lnTo>
                  <a:pt x="0" y="3911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673" t="-4178" r="-2729" b="-1794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9144000" y="133349"/>
            <a:ext cx="5371559" cy="2778393"/>
          </a:xfrm>
          <a:custGeom>
            <a:avLst/>
            <a:gdLst/>
            <a:ahLst/>
            <a:cxnLst/>
            <a:rect l="l" t="t" r="r" b="b"/>
            <a:pathLst>
              <a:path w="5371559" h="2778393">
                <a:moveTo>
                  <a:pt x="0" y="0"/>
                </a:moveTo>
                <a:lnTo>
                  <a:pt x="5371559" y="0"/>
                </a:lnTo>
                <a:lnTo>
                  <a:pt x="5371559" y="2778393"/>
                </a:lnTo>
                <a:lnTo>
                  <a:pt x="0" y="2778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194" t="-39003" r="-36067" b="-1046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9185862" y="4551388"/>
            <a:ext cx="4886889" cy="3183459"/>
          </a:xfrm>
          <a:custGeom>
            <a:avLst/>
            <a:gdLst/>
            <a:ahLst/>
            <a:cxnLst/>
            <a:rect l="l" t="t" r="r" b="b"/>
            <a:pathLst>
              <a:path w="4886889" h="3183459">
                <a:moveTo>
                  <a:pt x="0" y="0"/>
                </a:moveTo>
                <a:lnTo>
                  <a:pt x="4886889" y="0"/>
                </a:lnTo>
                <a:lnTo>
                  <a:pt x="4886889" y="3183459"/>
                </a:lnTo>
                <a:lnTo>
                  <a:pt x="0" y="3183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3267711" y="6979778"/>
            <a:ext cx="5063398" cy="3375599"/>
          </a:xfrm>
          <a:custGeom>
            <a:avLst/>
            <a:gdLst/>
            <a:ahLst/>
            <a:cxnLst/>
            <a:rect l="l" t="t" r="r" b="b"/>
            <a:pathLst>
              <a:path w="5063398" h="3375599">
                <a:moveTo>
                  <a:pt x="0" y="0"/>
                </a:moveTo>
                <a:lnTo>
                  <a:pt x="5063398" y="0"/>
                </a:lnTo>
                <a:lnTo>
                  <a:pt x="5063398" y="3375598"/>
                </a:lnTo>
                <a:lnTo>
                  <a:pt x="0" y="3375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TextBox 17"/>
          <p:cNvSpPr txBox="1"/>
          <p:nvPr/>
        </p:nvSpPr>
        <p:spPr>
          <a:xfrm>
            <a:off x="263001" y="2827471"/>
            <a:ext cx="8302802" cy="654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9"/>
              </a:lnSpc>
            </a:pPr>
            <a:r>
              <a:rPr lang="en-US" sz="2327" dirty="0">
                <a:solidFill>
                  <a:srgbClr val="000000"/>
                </a:solidFill>
                <a:latin typeface="Amiko Bold"/>
              </a:rPr>
              <a:t>Park </a:t>
            </a: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Guell</a:t>
            </a:r>
            <a:r>
              <a:rPr lang="en-US" sz="2327" dirty="0">
                <a:solidFill>
                  <a:srgbClr val="000000"/>
                </a:solidFill>
                <a:latin typeface="Amiko Bold"/>
              </a:rPr>
              <a:t> 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è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stato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progettato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dall’architetto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Antony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Gaudì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esponente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del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modernismo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catalano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.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Inaugurato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nel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1926, le mura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sono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tinte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colori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vivaci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sulla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scalinata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d’ingresso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vi è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una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salamandra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in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ceramica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che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con la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sua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policromia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da il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benvenuto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ai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suoi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visitatori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.</a:t>
            </a:r>
          </a:p>
          <a:p>
            <a:pPr>
              <a:lnSpc>
                <a:spcPts val="3259"/>
              </a:lnSpc>
            </a:pPr>
            <a:endParaRPr lang="en-US" sz="2327" dirty="0">
              <a:solidFill>
                <a:srgbClr val="000000"/>
              </a:solidFill>
              <a:latin typeface="Amiko"/>
            </a:endParaRPr>
          </a:p>
          <a:p>
            <a:pPr>
              <a:lnSpc>
                <a:spcPts val="3259"/>
              </a:lnSpc>
            </a:pPr>
            <a:r>
              <a:rPr lang="en-US" sz="2327" dirty="0">
                <a:solidFill>
                  <a:srgbClr val="000000"/>
                </a:solidFill>
                <a:latin typeface="Amiko Bold"/>
              </a:rPr>
              <a:t>Sagrada </a:t>
            </a: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Famiglia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è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una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basilica, opera di Antony Gaudi. è uno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monumenti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più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visitati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di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Barcellona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e la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sua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costruzione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concluderà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nel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2026. </a:t>
            </a:r>
          </a:p>
          <a:p>
            <a:pPr>
              <a:lnSpc>
                <a:spcPts val="3259"/>
              </a:lnSpc>
            </a:pPr>
            <a:endParaRPr lang="en-US" sz="2327" dirty="0">
              <a:solidFill>
                <a:srgbClr val="000000"/>
              </a:solidFill>
              <a:latin typeface="Amiko"/>
            </a:endParaRPr>
          </a:p>
          <a:p>
            <a:pPr>
              <a:lnSpc>
                <a:spcPts val="3259"/>
              </a:lnSpc>
            </a:pP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Padiglione</a:t>
            </a:r>
            <a:r>
              <a:rPr lang="en-US" sz="2327" dirty="0">
                <a:solidFill>
                  <a:srgbClr val="000000"/>
                </a:solidFill>
                <a:latin typeface="Amiko Bold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tedesco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è un opera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dell’architetto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tedesco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Van der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Rohe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costruito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in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occasione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dell’esposizione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universale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nel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1929,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abbattuto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nel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1930 a causa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tagli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al budget e ai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metodi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costruttivi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inadeguati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tra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il 1983 e il 1986 dopo uno studio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accurato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di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fotografie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è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stato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ricostruito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architetti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spagnoli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52259" y="1752787"/>
            <a:ext cx="5447536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C00000"/>
                </a:solidFill>
                <a:latin typeface="Amiko Ultra-Bold"/>
              </a:rPr>
              <a:t>25 </a:t>
            </a:r>
            <a:r>
              <a:rPr lang="en-US" sz="3499" dirty="0" err="1">
                <a:solidFill>
                  <a:srgbClr val="C00000"/>
                </a:solidFill>
                <a:latin typeface="Amiko Ultra-Bold"/>
              </a:rPr>
              <a:t>aprile</a:t>
            </a:r>
            <a:r>
              <a:rPr lang="en-US" sz="3499" dirty="0">
                <a:solidFill>
                  <a:srgbClr val="C00000"/>
                </a:solidFill>
                <a:latin typeface="Amiko Ultra-Bold"/>
              </a:rPr>
              <a:t>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0" y="1028700"/>
            <a:ext cx="18288000" cy="9813355"/>
          </a:xfrm>
          <a:custGeom>
            <a:avLst/>
            <a:gdLst/>
            <a:ahLst/>
            <a:cxnLst/>
            <a:rect l="l" t="t" r="r" b="b"/>
            <a:pathLst>
              <a:path w="18961934" h="9813355">
                <a:moveTo>
                  <a:pt x="0" y="0"/>
                </a:moveTo>
                <a:lnTo>
                  <a:pt x="18961934" y="0"/>
                </a:lnTo>
                <a:lnTo>
                  <a:pt x="18961934" y="9813355"/>
                </a:lnTo>
                <a:lnTo>
                  <a:pt x="0" y="9813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3" r="-1383" b="-226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17206866">
            <a:off x="6455697" y="-727212"/>
            <a:ext cx="1472888" cy="3813303"/>
          </a:xfrm>
          <a:custGeom>
            <a:avLst/>
            <a:gdLst/>
            <a:ahLst/>
            <a:cxnLst/>
            <a:rect l="l" t="t" r="r" b="b"/>
            <a:pathLst>
              <a:path w="1472888" h="3813303">
                <a:moveTo>
                  <a:pt x="0" y="0"/>
                </a:moveTo>
                <a:lnTo>
                  <a:pt x="1472888" y="0"/>
                </a:lnTo>
                <a:lnTo>
                  <a:pt x="1472888" y="3813303"/>
                </a:lnTo>
                <a:lnTo>
                  <a:pt x="0" y="38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-5400000">
            <a:off x="5320380" y="5063698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1749007" y="114300"/>
            <a:ext cx="6275992" cy="3530246"/>
          </a:xfrm>
          <a:custGeom>
            <a:avLst/>
            <a:gdLst/>
            <a:ahLst/>
            <a:cxnLst/>
            <a:rect l="l" t="t" r="r" b="b"/>
            <a:pathLst>
              <a:path w="6275992" h="3530246">
                <a:moveTo>
                  <a:pt x="0" y="0"/>
                </a:moveTo>
                <a:lnTo>
                  <a:pt x="6275992" y="0"/>
                </a:lnTo>
                <a:lnTo>
                  <a:pt x="6275992" y="3530245"/>
                </a:lnTo>
                <a:lnTo>
                  <a:pt x="0" y="3530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12908992" y="5678718"/>
            <a:ext cx="5534862" cy="3310438"/>
          </a:xfrm>
          <a:custGeom>
            <a:avLst/>
            <a:gdLst/>
            <a:ahLst/>
            <a:cxnLst/>
            <a:rect l="l" t="t" r="r" b="b"/>
            <a:pathLst>
              <a:path w="5534862" h="3310438">
                <a:moveTo>
                  <a:pt x="0" y="0"/>
                </a:moveTo>
                <a:lnTo>
                  <a:pt x="5534862" y="0"/>
                </a:lnTo>
                <a:lnTo>
                  <a:pt x="5534862" y="3310438"/>
                </a:lnTo>
                <a:lnTo>
                  <a:pt x="0" y="33104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47" b="-3279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9474468" y="3523281"/>
            <a:ext cx="5075079" cy="2854732"/>
          </a:xfrm>
          <a:custGeom>
            <a:avLst/>
            <a:gdLst/>
            <a:ahLst/>
            <a:cxnLst/>
            <a:rect l="l" t="t" r="r" b="b"/>
            <a:pathLst>
              <a:path w="5075079" h="2854732">
                <a:moveTo>
                  <a:pt x="0" y="0"/>
                </a:moveTo>
                <a:lnTo>
                  <a:pt x="5075079" y="0"/>
                </a:lnTo>
                <a:lnTo>
                  <a:pt x="5075079" y="2854732"/>
                </a:lnTo>
                <a:lnTo>
                  <a:pt x="0" y="28547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9144000" y="7691312"/>
            <a:ext cx="4614557" cy="2595688"/>
          </a:xfrm>
          <a:custGeom>
            <a:avLst/>
            <a:gdLst/>
            <a:ahLst/>
            <a:cxnLst/>
            <a:rect l="l" t="t" r="r" b="b"/>
            <a:pathLst>
              <a:path w="4614557" h="2595688">
                <a:moveTo>
                  <a:pt x="0" y="0"/>
                </a:moveTo>
                <a:lnTo>
                  <a:pt x="4614557" y="0"/>
                </a:lnTo>
                <a:lnTo>
                  <a:pt x="4614557" y="2595688"/>
                </a:lnTo>
                <a:lnTo>
                  <a:pt x="0" y="2595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TextBox 17"/>
          <p:cNvSpPr txBox="1"/>
          <p:nvPr/>
        </p:nvSpPr>
        <p:spPr>
          <a:xfrm>
            <a:off x="263001" y="2827471"/>
            <a:ext cx="8302802" cy="654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9"/>
              </a:lnSpc>
            </a:pPr>
            <a:r>
              <a:rPr lang="en-US" sz="2327">
                <a:solidFill>
                  <a:srgbClr val="000000"/>
                </a:solidFill>
                <a:latin typeface="Amiko Bold"/>
              </a:rPr>
              <a:t>Rambla</a:t>
            </a:r>
            <a:r>
              <a:rPr lang="en-US" sz="2327">
                <a:solidFill>
                  <a:srgbClr val="000000"/>
                </a:solidFill>
                <a:latin typeface="Amiko"/>
              </a:rPr>
              <a:t>, è arteria pedonale che arriva fino a Port Vel. Animata da artisti di strada, chioschi, e lo storico </a:t>
            </a:r>
            <a:r>
              <a:rPr lang="en-US" sz="2327">
                <a:solidFill>
                  <a:srgbClr val="000000"/>
                </a:solidFill>
                <a:latin typeface="Amiko Bold"/>
              </a:rPr>
              <a:t>mercato della Boquerìa</a:t>
            </a:r>
            <a:r>
              <a:rPr lang="en-US" sz="2327">
                <a:solidFill>
                  <a:srgbClr val="000000"/>
                </a:solidFill>
                <a:latin typeface="Amiko"/>
              </a:rPr>
              <a:t>, che si trova qui fin dal 1700. All’ingresso del mercato c’è un imponente arco modernista, che apre le porte a file di chioschi di frutta, carne, spezie, pesce...</a:t>
            </a:r>
          </a:p>
          <a:p>
            <a:pPr>
              <a:lnSpc>
                <a:spcPts val="3259"/>
              </a:lnSpc>
            </a:pPr>
            <a:endParaRPr lang="en-US" sz="2327">
              <a:solidFill>
                <a:srgbClr val="000000"/>
              </a:solidFill>
              <a:latin typeface="Amiko"/>
            </a:endParaRPr>
          </a:p>
          <a:p>
            <a:pPr>
              <a:lnSpc>
                <a:spcPts val="3259"/>
              </a:lnSpc>
            </a:pPr>
            <a:r>
              <a:rPr lang="en-US" sz="2327">
                <a:solidFill>
                  <a:srgbClr val="000000"/>
                </a:solidFill>
                <a:latin typeface="Amiko"/>
              </a:rPr>
              <a:t>A seguito della visita al mercato e l’acquisto dei prodotti, inizierà la</a:t>
            </a:r>
            <a:r>
              <a:rPr lang="en-US" sz="2327">
                <a:solidFill>
                  <a:srgbClr val="000000"/>
                </a:solidFill>
                <a:latin typeface="Amiko Bold"/>
              </a:rPr>
              <a:t> lezione di cucina</a:t>
            </a:r>
            <a:r>
              <a:rPr lang="en-US" sz="2327">
                <a:solidFill>
                  <a:srgbClr val="000000"/>
                </a:solidFill>
                <a:latin typeface="Amiko"/>
              </a:rPr>
              <a:t> spagnola sulla paella.</a:t>
            </a:r>
          </a:p>
          <a:p>
            <a:pPr>
              <a:lnSpc>
                <a:spcPts val="3259"/>
              </a:lnSpc>
            </a:pPr>
            <a:endParaRPr lang="en-US" sz="2327">
              <a:solidFill>
                <a:srgbClr val="000000"/>
              </a:solidFill>
              <a:latin typeface="Amiko"/>
            </a:endParaRPr>
          </a:p>
          <a:p>
            <a:pPr>
              <a:lnSpc>
                <a:spcPts val="3259"/>
              </a:lnSpc>
            </a:pPr>
            <a:r>
              <a:rPr lang="en-US" sz="2327">
                <a:solidFill>
                  <a:srgbClr val="000000"/>
                </a:solidFill>
                <a:latin typeface="Amiko"/>
              </a:rPr>
              <a:t>Ritornando a Placa de Catalunya, utilizzando il bus N28 raggiungeremo </a:t>
            </a:r>
            <a:r>
              <a:rPr lang="en-US" sz="2327">
                <a:solidFill>
                  <a:srgbClr val="000000"/>
                </a:solidFill>
                <a:latin typeface="Amiko Bold"/>
              </a:rPr>
              <a:t>Camp Nou</a:t>
            </a:r>
            <a:r>
              <a:rPr lang="en-US" sz="2327">
                <a:solidFill>
                  <a:srgbClr val="000000"/>
                </a:solidFill>
                <a:latin typeface="Amiko"/>
              </a:rPr>
              <a:t>, lo stadio più grande d'Europa e la seguente visita al museo.</a:t>
            </a:r>
          </a:p>
          <a:p>
            <a:pPr>
              <a:lnSpc>
                <a:spcPts val="3259"/>
              </a:lnSpc>
            </a:pPr>
            <a:r>
              <a:rPr lang="en-US" sz="2327">
                <a:solidFill>
                  <a:srgbClr val="000000"/>
                </a:solidFill>
                <a:latin typeface="Amiko"/>
              </a:rPr>
              <a:t>Il museo è stato inaugurato nel 1984 e nel 2011 ha registrato un picco di ingressi oltre 1 milione e 600 mila. </a:t>
            </a:r>
          </a:p>
          <a:p>
            <a:pPr>
              <a:lnSpc>
                <a:spcPts val="3259"/>
              </a:lnSpc>
            </a:pPr>
            <a:endParaRPr lang="en-US" sz="2327">
              <a:solidFill>
                <a:srgbClr val="000000"/>
              </a:solidFill>
              <a:latin typeface="Amik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52259" y="1752787"/>
            <a:ext cx="5447536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C00000"/>
                </a:solidFill>
                <a:latin typeface="Amiko Ultra-Bold"/>
              </a:rPr>
              <a:t>26 </a:t>
            </a:r>
            <a:r>
              <a:rPr lang="en-US" sz="3499" dirty="0" err="1">
                <a:solidFill>
                  <a:srgbClr val="C00000"/>
                </a:solidFill>
                <a:latin typeface="Amiko Ultra-Bold"/>
              </a:rPr>
              <a:t>aprile</a:t>
            </a:r>
            <a:r>
              <a:rPr lang="en-US" sz="3499" dirty="0">
                <a:solidFill>
                  <a:srgbClr val="C00000"/>
                </a:solidFill>
                <a:latin typeface="Amiko Ultra-Bold"/>
              </a:rPr>
              <a:t>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0" y="1028700"/>
            <a:ext cx="18288000" cy="9762675"/>
          </a:xfrm>
          <a:custGeom>
            <a:avLst/>
            <a:gdLst/>
            <a:ahLst/>
            <a:cxnLst/>
            <a:rect l="l" t="t" r="r" b="b"/>
            <a:pathLst>
              <a:path w="18961934" h="9813355">
                <a:moveTo>
                  <a:pt x="0" y="0"/>
                </a:moveTo>
                <a:lnTo>
                  <a:pt x="18961934" y="0"/>
                </a:lnTo>
                <a:lnTo>
                  <a:pt x="18961934" y="9813355"/>
                </a:lnTo>
                <a:lnTo>
                  <a:pt x="0" y="9813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3" r="-1383" b="-226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17580269">
            <a:off x="6613061" y="-728092"/>
            <a:ext cx="1472888" cy="3813303"/>
          </a:xfrm>
          <a:custGeom>
            <a:avLst/>
            <a:gdLst/>
            <a:ahLst/>
            <a:cxnLst/>
            <a:rect l="l" t="t" r="r" b="b"/>
            <a:pathLst>
              <a:path w="1472888" h="3813303">
                <a:moveTo>
                  <a:pt x="0" y="0"/>
                </a:moveTo>
                <a:lnTo>
                  <a:pt x="1472888" y="0"/>
                </a:lnTo>
                <a:lnTo>
                  <a:pt x="1472888" y="3813303"/>
                </a:lnTo>
                <a:lnTo>
                  <a:pt x="0" y="38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-5400000">
            <a:off x="5320380" y="5063698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14614156" y="2340162"/>
            <a:ext cx="3527974" cy="4703965"/>
          </a:xfrm>
          <a:custGeom>
            <a:avLst/>
            <a:gdLst/>
            <a:ahLst/>
            <a:cxnLst/>
            <a:rect l="l" t="t" r="r" b="b"/>
            <a:pathLst>
              <a:path w="3527974" h="4703965">
                <a:moveTo>
                  <a:pt x="0" y="0"/>
                </a:moveTo>
                <a:lnTo>
                  <a:pt x="3527973" y="0"/>
                </a:lnTo>
                <a:lnTo>
                  <a:pt x="3527973" y="4703965"/>
                </a:lnTo>
                <a:lnTo>
                  <a:pt x="0" y="4703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9230220" y="504375"/>
            <a:ext cx="5620560" cy="3138175"/>
          </a:xfrm>
          <a:custGeom>
            <a:avLst/>
            <a:gdLst/>
            <a:ahLst/>
            <a:cxnLst/>
            <a:rect l="l" t="t" r="r" b="b"/>
            <a:pathLst>
              <a:path w="5620560" h="3138175">
                <a:moveTo>
                  <a:pt x="0" y="0"/>
                </a:moveTo>
                <a:lnTo>
                  <a:pt x="5620560" y="0"/>
                </a:lnTo>
                <a:lnTo>
                  <a:pt x="5620560" y="3138175"/>
                </a:lnTo>
                <a:lnTo>
                  <a:pt x="0" y="31381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7231" b="-3927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9391157" y="5935377"/>
            <a:ext cx="5871197" cy="3914131"/>
          </a:xfrm>
          <a:custGeom>
            <a:avLst/>
            <a:gdLst/>
            <a:ahLst/>
            <a:cxnLst/>
            <a:rect l="l" t="t" r="r" b="b"/>
            <a:pathLst>
              <a:path w="5871197" h="3914131">
                <a:moveTo>
                  <a:pt x="0" y="0"/>
                </a:moveTo>
                <a:lnTo>
                  <a:pt x="5871197" y="0"/>
                </a:lnTo>
                <a:lnTo>
                  <a:pt x="5871197" y="3914132"/>
                </a:lnTo>
                <a:lnTo>
                  <a:pt x="0" y="39141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263001" y="2827471"/>
            <a:ext cx="8302802" cy="736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9"/>
              </a:lnSpc>
            </a:pP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Maremagnum</a:t>
            </a:r>
            <a:r>
              <a:rPr lang="en-US" sz="2327" dirty="0">
                <a:solidFill>
                  <a:srgbClr val="000000"/>
                </a:solidFill>
                <a:latin typeface="Amiko Bold"/>
              </a:rPr>
              <a:t>, 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è un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centro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commerciale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aperto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tutto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l’anno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, per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accedervi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cammina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sulla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Rambla de mar,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che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è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una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passerella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in legno di 380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metri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di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lunghezza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sull’acqua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. </a:t>
            </a:r>
          </a:p>
          <a:p>
            <a:pPr>
              <a:lnSpc>
                <a:spcPts val="3259"/>
              </a:lnSpc>
            </a:pPr>
            <a:endParaRPr lang="en-US" sz="2327" dirty="0">
              <a:solidFill>
                <a:srgbClr val="000000"/>
              </a:solidFill>
              <a:latin typeface="Amiko"/>
            </a:endParaRPr>
          </a:p>
          <a:p>
            <a:pPr>
              <a:lnSpc>
                <a:spcPts val="3259"/>
              </a:lnSpc>
            </a:pPr>
            <a:r>
              <a:rPr lang="en-US" sz="2327" dirty="0">
                <a:solidFill>
                  <a:srgbClr val="000000"/>
                </a:solidFill>
                <a:latin typeface="Amiko Bold"/>
              </a:rPr>
              <a:t>Monumento di Cristoforo Colombo,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trova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fine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Rambla,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davanti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al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porto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di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Barcellona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. è un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monumento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alto 60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metri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che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rappresenta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Colombo con il braccio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destro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estero con il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dito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indice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puntato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verso il mare.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All’interno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del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monumento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è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situato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un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ascensore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che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porta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semisfera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posta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sotto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piedi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statua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.</a:t>
            </a:r>
          </a:p>
          <a:p>
            <a:pPr>
              <a:lnSpc>
                <a:spcPts val="3259"/>
              </a:lnSpc>
            </a:pPr>
            <a:endParaRPr lang="en-US" sz="2327" dirty="0">
              <a:solidFill>
                <a:srgbClr val="000000"/>
              </a:solidFill>
              <a:latin typeface="Amiko"/>
            </a:endParaRPr>
          </a:p>
          <a:p>
            <a:pPr>
              <a:lnSpc>
                <a:spcPts val="3259"/>
              </a:lnSpc>
            </a:pPr>
            <a:r>
              <a:rPr lang="en-US" sz="2327" dirty="0">
                <a:solidFill>
                  <a:srgbClr val="000000"/>
                </a:solidFill>
                <a:latin typeface="Amiko Bold"/>
              </a:rPr>
              <a:t>Tour in </a:t>
            </a: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barca</a:t>
            </a:r>
            <a:r>
              <a:rPr lang="en-US" sz="2327" dirty="0">
                <a:solidFill>
                  <a:srgbClr val="000000"/>
                </a:solidFill>
                <a:latin typeface="Amiko Bold"/>
              </a:rPr>
              <a:t>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tra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il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porto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e le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isole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Baleari</a:t>
            </a:r>
            <a:endParaRPr lang="en-US" sz="2327" dirty="0">
              <a:solidFill>
                <a:srgbClr val="000000"/>
              </a:solidFill>
              <a:latin typeface="Amiko"/>
            </a:endParaRPr>
          </a:p>
          <a:p>
            <a:pPr>
              <a:lnSpc>
                <a:spcPts val="3259"/>
              </a:lnSpc>
            </a:pPr>
            <a:endParaRPr lang="en-US" sz="2327" dirty="0">
              <a:solidFill>
                <a:srgbClr val="000000"/>
              </a:solidFill>
              <a:latin typeface="Amiko"/>
            </a:endParaRPr>
          </a:p>
          <a:p>
            <a:pPr>
              <a:lnSpc>
                <a:spcPts val="3259"/>
              </a:lnSpc>
            </a:pPr>
            <a:r>
              <a:rPr lang="en-US" sz="2327" dirty="0">
                <a:solidFill>
                  <a:srgbClr val="000000"/>
                </a:solidFill>
                <a:latin typeface="Amiko"/>
              </a:rPr>
              <a:t>La sera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raggiungiamo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il </a:t>
            </a: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Tablao</a:t>
            </a:r>
            <a:r>
              <a:rPr lang="en-US" sz="2327" dirty="0">
                <a:solidFill>
                  <a:srgbClr val="000000"/>
                </a:solidFill>
                <a:latin typeface="Amiko Bold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Cordobes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, un locale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sulla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Rambla dove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esibiscono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artisti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di flamenco 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livello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internazonale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.</a:t>
            </a:r>
          </a:p>
          <a:p>
            <a:pPr>
              <a:lnSpc>
                <a:spcPts val="3259"/>
              </a:lnSpc>
            </a:pPr>
            <a:endParaRPr lang="en-US" sz="2327" dirty="0">
              <a:solidFill>
                <a:srgbClr val="000000"/>
              </a:solidFill>
              <a:latin typeface="Amik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52259" y="1752787"/>
            <a:ext cx="5447536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C00000"/>
                </a:solidFill>
                <a:latin typeface="Amiko Ultra-Bold"/>
              </a:rPr>
              <a:t>27 </a:t>
            </a:r>
            <a:r>
              <a:rPr lang="en-US" sz="3499" dirty="0" err="1">
                <a:solidFill>
                  <a:srgbClr val="C00000"/>
                </a:solidFill>
                <a:latin typeface="Amiko Ultra-Bold"/>
              </a:rPr>
              <a:t>aprile</a:t>
            </a:r>
            <a:r>
              <a:rPr lang="en-US" sz="3499" dirty="0">
                <a:solidFill>
                  <a:srgbClr val="C00000"/>
                </a:solidFill>
                <a:latin typeface="Amiko Ultra-Bold"/>
              </a:rPr>
              <a:t>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3111" r="-1430" b="-1823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0" y="854708"/>
            <a:ext cx="18288000" cy="9813355"/>
          </a:xfrm>
          <a:custGeom>
            <a:avLst/>
            <a:gdLst/>
            <a:ahLst/>
            <a:cxnLst/>
            <a:rect l="l" t="t" r="r" b="b"/>
            <a:pathLst>
              <a:path w="18961934" h="9813355">
                <a:moveTo>
                  <a:pt x="0" y="0"/>
                </a:moveTo>
                <a:lnTo>
                  <a:pt x="18961934" y="0"/>
                </a:lnTo>
                <a:lnTo>
                  <a:pt x="18961934" y="9813355"/>
                </a:lnTo>
                <a:lnTo>
                  <a:pt x="0" y="9813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3" r="-1383" b="-226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17923246">
            <a:off x="6653675" y="-808640"/>
            <a:ext cx="1472888" cy="3813303"/>
          </a:xfrm>
          <a:custGeom>
            <a:avLst/>
            <a:gdLst/>
            <a:ahLst/>
            <a:cxnLst/>
            <a:rect l="l" t="t" r="r" b="b"/>
            <a:pathLst>
              <a:path w="1472888" h="3813303">
                <a:moveTo>
                  <a:pt x="0" y="0"/>
                </a:moveTo>
                <a:lnTo>
                  <a:pt x="1472888" y="0"/>
                </a:lnTo>
                <a:lnTo>
                  <a:pt x="1472888" y="3813303"/>
                </a:lnTo>
                <a:lnTo>
                  <a:pt x="0" y="38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-5400000">
            <a:off x="5320380" y="5063698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9391157" y="337883"/>
            <a:ext cx="7624063" cy="4004558"/>
          </a:xfrm>
          <a:custGeom>
            <a:avLst/>
            <a:gdLst/>
            <a:ahLst/>
            <a:cxnLst/>
            <a:rect l="l" t="t" r="r" b="b"/>
            <a:pathLst>
              <a:path w="7624063" h="4004558">
                <a:moveTo>
                  <a:pt x="0" y="0"/>
                </a:moveTo>
                <a:lnTo>
                  <a:pt x="7624063" y="0"/>
                </a:lnTo>
                <a:lnTo>
                  <a:pt x="7624063" y="4004558"/>
                </a:lnTo>
                <a:lnTo>
                  <a:pt x="0" y="40045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12546707" y="3745437"/>
            <a:ext cx="5741293" cy="3612230"/>
          </a:xfrm>
          <a:custGeom>
            <a:avLst/>
            <a:gdLst/>
            <a:ahLst/>
            <a:cxnLst/>
            <a:rect l="l" t="t" r="r" b="b"/>
            <a:pathLst>
              <a:path w="5741293" h="3612230">
                <a:moveTo>
                  <a:pt x="0" y="0"/>
                </a:moveTo>
                <a:lnTo>
                  <a:pt x="5741293" y="0"/>
                </a:lnTo>
                <a:lnTo>
                  <a:pt x="5741293" y="3612231"/>
                </a:lnTo>
                <a:lnTo>
                  <a:pt x="0" y="3612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9391157" y="6895540"/>
            <a:ext cx="4975977" cy="3318977"/>
          </a:xfrm>
          <a:custGeom>
            <a:avLst/>
            <a:gdLst/>
            <a:ahLst/>
            <a:cxnLst/>
            <a:rect l="l" t="t" r="r" b="b"/>
            <a:pathLst>
              <a:path w="4975977" h="3318977">
                <a:moveTo>
                  <a:pt x="0" y="0"/>
                </a:moveTo>
                <a:lnTo>
                  <a:pt x="4975977" y="0"/>
                </a:lnTo>
                <a:lnTo>
                  <a:pt x="4975977" y="3318977"/>
                </a:lnTo>
                <a:lnTo>
                  <a:pt x="0" y="33189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263001" y="2827471"/>
            <a:ext cx="8302802" cy="6541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9"/>
              </a:lnSpc>
            </a:pP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Barri</a:t>
            </a:r>
            <a:r>
              <a:rPr lang="en-US" sz="2327" dirty="0">
                <a:solidFill>
                  <a:srgbClr val="000000"/>
                </a:solidFill>
                <a:latin typeface="Amiko Bold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Gotic</a:t>
            </a:r>
            <a:r>
              <a:rPr lang="en-US" sz="2327" dirty="0">
                <a:solidFill>
                  <a:srgbClr val="000000"/>
                </a:solidFill>
                <a:latin typeface="Amiko Bold"/>
              </a:rPr>
              <a:t>, 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è il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centro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storico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città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con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suoi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vicoli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stretti e le sue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piazze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accoglienti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. </a:t>
            </a:r>
          </a:p>
          <a:p>
            <a:pPr>
              <a:lnSpc>
                <a:spcPts val="3259"/>
              </a:lnSpc>
            </a:pPr>
            <a:endParaRPr lang="en-US" sz="2327" dirty="0">
              <a:solidFill>
                <a:srgbClr val="000000"/>
              </a:solidFill>
              <a:latin typeface="Amiko"/>
            </a:endParaRPr>
          </a:p>
          <a:p>
            <a:pPr>
              <a:lnSpc>
                <a:spcPts val="3259"/>
              </a:lnSpc>
            </a:pP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Cattedrale</a:t>
            </a:r>
            <a:r>
              <a:rPr lang="en-US" sz="2327" dirty="0">
                <a:solidFill>
                  <a:srgbClr val="000000"/>
                </a:solidFill>
                <a:latin typeface="Amiko Bold"/>
              </a:rPr>
              <a:t> La Seu,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questo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nome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viene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comunemente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usato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come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stato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chiesa, come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sede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diocesi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. è lunga93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metri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e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larga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40,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suoi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campanili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raggiungono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50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metri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. </a:t>
            </a:r>
          </a:p>
          <a:p>
            <a:pPr>
              <a:lnSpc>
                <a:spcPts val="3259"/>
              </a:lnSpc>
            </a:pPr>
            <a:endParaRPr lang="en-US" sz="2327" dirty="0">
              <a:solidFill>
                <a:srgbClr val="000000"/>
              </a:solidFill>
              <a:latin typeface="Amiko"/>
            </a:endParaRPr>
          </a:p>
          <a:p>
            <a:pPr>
              <a:lnSpc>
                <a:spcPts val="3259"/>
              </a:lnSpc>
            </a:pPr>
            <a:r>
              <a:rPr lang="en-US" sz="2327" dirty="0" err="1">
                <a:solidFill>
                  <a:srgbClr val="000000"/>
                </a:solidFill>
                <a:latin typeface="Amiko"/>
              </a:rPr>
              <a:t>Accanto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cattedrale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trova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un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monastero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del XIV. Nel cortile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sono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sempre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presenti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13 oche,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ogni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oca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rappresenta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un anno di vita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martire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>
                <a:solidFill>
                  <a:srgbClr val="000000"/>
                </a:solidFill>
                <a:latin typeface="Amiko Bold"/>
              </a:rPr>
              <a:t>Santa </a:t>
            </a: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Eulalla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,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giovane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ragazza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torturata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morte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dai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romani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nel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IV, a causa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sua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religione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.</a:t>
            </a:r>
          </a:p>
          <a:p>
            <a:pPr>
              <a:lnSpc>
                <a:spcPts val="3259"/>
              </a:lnSpc>
            </a:pPr>
            <a:endParaRPr lang="en-US" sz="2327" dirty="0">
              <a:solidFill>
                <a:srgbClr val="000000"/>
              </a:solidFill>
              <a:latin typeface="Amiko"/>
            </a:endParaRPr>
          </a:p>
          <a:p>
            <a:pPr>
              <a:lnSpc>
                <a:spcPts val="3259"/>
              </a:lnSpc>
            </a:pPr>
            <a:r>
              <a:rPr lang="en-US" sz="2327" dirty="0">
                <a:solidFill>
                  <a:srgbClr val="000000"/>
                </a:solidFill>
                <a:latin typeface="Amiko"/>
              </a:rPr>
              <a:t>I 35 </a:t>
            </a:r>
            <a:r>
              <a:rPr lang="en-US" sz="2327" dirty="0" err="1">
                <a:solidFill>
                  <a:srgbClr val="000000"/>
                </a:solidFill>
                <a:latin typeface="Amiko Bold"/>
              </a:rPr>
              <a:t>acquari</a:t>
            </a:r>
            <a:r>
              <a:rPr lang="en-US" sz="2327" dirty="0">
                <a:solidFill>
                  <a:srgbClr val="000000"/>
                </a:solidFill>
                <a:latin typeface="Amiko Bold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della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struttura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ospitano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11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mila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animali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in </a:t>
            </a:r>
            <a:r>
              <a:rPr lang="en-US" sz="2327" dirty="0" err="1">
                <a:solidFill>
                  <a:srgbClr val="000000"/>
                </a:solidFill>
                <a:latin typeface="Amiko"/>
              </a:rPr>
              <a:t>rappresentanza</a:t>
            </a:r>
            <a:r>
              <a:rPr lang="en-US" sz="2327" dirty="0">
                <a:solidFill>
                  <a:srgbClr val="000000"/>
                </a:solidFill>
                <a:latin typeface="Amiko"/>
              </a:rPr>
              <a:t> di 450 specie.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52259" y="1752787"/>
            <a:ext cx="5447536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C00000"/>
                </a:solidFill>
                <a:latin typeface="Amiko Ultra-Bold"/>
              </a:rPr>
              <a:t>28 </a:t>
            </a:r>
            <a:r>
              <a:rPr lang="en-US" sz="3499" dirty="0" err="1">
                <a:solidFill>
                  <a:srgbClr val="C00000"/>
                </a:solidFill>
                <a:latin typeface="Amiko Ultra-Bold"/>
              </a:rPr>
              <a:t>aprile</a:t>
            </a:r>
            <a:r>
              <a:rPr lang="en-US" sz="3499" dirty="0">
                <a:solidFill>
                  <a:srgbClr val="C00000"/>
                </a:solidFill>
                <a:latin typeface="Amiko Ultra-Bold"/>
              </a:rPr>
              <a:t> 2024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489E302DC96443AA16E3ED0E1B10FC" ma:contentTypeVersion="16" ma:contentTypeDescription="Creare un nuovo documento." ma:contentTypeScope="" ma:versionID="fe1d025b51b0ae2e4dc011a86faf500f">
  <xsd:schema xmlns:xsd="http://www.w3.org/2001/XMLSchema" xmlns:xs="http://www.w3.org/2001/XMLSchema" xmlns:p="http://schemas.microsoft.com/office/2006/metadata/properties" xmlns:ns2="4307f73e-3f09-4ab4-84f3-10fe95739cdd" xmlns:ns3="19cedc56-07f4-417c-b541-0b9b7c212104" targetNamespace="http://schemas.microsoft.com/office/2006/metadata/properties" ma:root="true" ma:fieldsID="6594133f5be45645883f7494d803e051" ns2:_="" ns3:_="">
    <xsd:import namespace="4307f73e-3f09-4ab4-84f3-10fe95739cdd"/>
    <xsd:import namespace="19cedc56-07f4-417c-b541-0b9b7c212104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7f73e-3f09-4ab4-84f3-10fe95739cdd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3039b106-9b9d-459a-81e3-0d0757b265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cedc56-07f4-417c-b541-0b9b7c21210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5ce04c8-2176-4cd6-8d16-b94fc491769c}" ma:internalName="TaxCatchAll" ma:showField="CatchAllData" ma:web="19cedc56-07f4-417c-b541-0b9b7c2121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cedc56-07f4-417c-b541-0b9b7c212104" xsi:nil="true"/>
    <ReferenceId xmlns="4307f73e-3f09-4ab4-84f3-10fe95739cdd" xsi:nil="true"/>
    <lcf76f155ced4ddcb4097134ff3c332f xmlns="4307f73e-3f09-4ab4-84f3-10fe95739cd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7C8A5C-C73A-4608-A48B-F353661589EC}"/>
</file>

<file path=customXml/itemProps2.xml><?xml version="1.0" encoding="utf-8"?>
<ds:datastoreItem xmlns:ds="http://schemas.openxmlformats.org/officeDocument/2006/customXml" ds:itemID="{0FFBD03E-8DD4-4421-8862-8A00275EC122}">
  <ds:schemaRefs>
    <ds:schemaRef ds:uri="http://schemas.microsoft.com/office/2006/metadata/properties"/>
    <ds:schemaRef ds:uri="http://schemas.microsoft.com/office/infopath/2007/PartnerControls"/>
    <ds:schemaRef ds:uri="19cedc56-07f4-417c-b541-0b9b7c212104"/>
    <ds:schemaRef ds:uri="4307f73e-3f09-4ab4-84f3-10fe95739cdd"/>
  </ds:schemaRefs>
</ds:datastoreItem>
</file>

<file path=customXml/itemProps3.xml><?xml version="1.0" encoding="utf-8"?>
<ds:datastoreItem xmlns:ds="http://schemas.openxmlformats.org/officeDocument/2006/customXml" ds:itemID="{41A4AC22-F1A3-45C1-90BD-D715765ECF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958</Words>
  <Application>Microsoft Office PowerPoint</Application>
  <PresentationFormat>Custom</PresentationFormat>
  <Paragraphs>133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Tommaso Gaddi</dc:title>
  <dc:creator>Martina</dc:creator>
  <cp:lastModifiedBy>Martina Gaddi</cp:lastModifiedBy>
  <cp:revision>7</cp:revision>
  <dcterms:created xsi:type="dcterms:W3CDTF">2006-08-16T00:00:00Z</dcterms:created>
  <dcterms:modified xsi:type="dcterms:W3CDTF">2024-02-29T15:40:44Z</dcterms:modified>
  <dc:identifier>DAF9oNmHwQc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0x010100D0489E302DC96443AA16E3ED0E1B10FC</vt:lpwstr>
  </property>
  <property fmtid="{D5CDD505-2E9C-101B-9397-08002B2CF9AE}" pid="3" name="MediaServiceImageTags">
    <vt:lpwstr/>
  </property>
</Properties>
</file>